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90" r:id="rId2"/>
    <p:sldMasterId id="2147483775" r:id="rId3"/>
    <p:sldMasterId id="2147483738" r:id="rId4"/>
    <p:sldMasterId id="2147483756" r:id="rId5"/>
  </p:sldMasterIdLst>
  <p:notesMasterIdLst>
    <p:notesMasterId r:id="rId86"/>
  </p:notesMasterIdLst>
  <p:handoutMasterIdLst>
    <p:handoutMasterId r:id="rId87"/>
  </p:handoutMasterIdLst>
  <p:sldIdLst>
    <p:sldId id="2770" r:id="rId6"/>
    <p:sldId id="2781" r:id="rId7"/>
    <p:sldId id="2773" r:id="rId8"/>
    <p:sldId id="2771" r:id="rId9"/>
    <p:sldId id="2772" r:id="rId10"/>
    <p:sldId id="2767" r:id="rId11"/>
    <p:sldId id="2780" r:id="rId12"/>
    <p:sldId id="2774" r:id="rId13"/>
    <p:sldId id="2775" r:id="rId14"/>
    <p:sldId id="2776" r:id="rId15"/>
    <p:sldId id="835" r:id="rId16"/>
    <p:sldId id="2777" r:id="rId17"/>
    <p:sldId id="2778" r:id="rId18"/>
    <p:sldId id="2779" r:id="rId19"/>
    <p:sldId id="2782" r:id="rId20"/>
    <p:sldId id="622" r:id="rId21"/>
    <p:sldId id="1196" r:id="rId22"/>
    <p:sldId id="261" r:id="rId23"/>
    <p:sldId id="645" r:id="rId24"/>
    <p:sldId id="2761" r:id="rId25"/>
    <p:sldId id="2748" r:id="rId26"/>
    <p:sldId id="256" r:id="rId27"/>
    <p:sldId id="259" r:id="rId28"/>
    <p:sldId id="720" r:id="rId29"/>
    <p:sldId id="694" r:id="rId30"/>
    <p:sldId id="2756" r:id="rId31"/>
    <p:sldId id="2754" r:id="rId32"/>
    <p:sldId id="1182" r:id="rId33"/>
    <p:sldId id="2753" r:id="rId34"/>
    <p:sldId id="333" r:id="rId35"/>
    <p:sldId id="2763" r:id="rId36"/>
    <p:sldId id="717" r:id="rId37"/>
    <p:sldId id="1237" r:id="rId38"/>
    <p:sldId id="2759" r:id="rId39"/>
    <p:sldId id="2762" r:id="rId40"/>
    <p:sldId id="1225" r:id="rId41"/>
    <p:sldId id="721" r:id="rId42"/>
    <p:sldId id="2764" r:id="rId43"/>
    <p:sldId id="1266" r:id="rId44"/>
    <p:sldId id="710" r:id="rId45"/>
    <p:sldId id="707" r:id="rId46"/>
    <p:sldId id="705" r:id="rId47"/>
    <p:sldId id="708" r:id="rId48"/>
    <p:sldId id="1224" r:id="rId49"/>
    <p:sldId id="2752" r:id="rId50"/>
    <p:sldId id="269" r:id="rId51"/>
    <p:sldId id="272" r:id="rId52"/>
    <p:sldId id="274" r:id="rId53"/>
    <p:sldId id="1186" r:id="rId54"/>
    <p:sldId id="1190" r:id="rId55"/>
    <p:sldId id="1192" r:id="rId56"/>
    <p:sldId id="2742" r:id="rId57"/>
    <p:sldId id="2765" r:id="rId58"/>
    <p:sldId id="2744" r:id="rId59"/>
    <p:sldId id="2745" r:id="rId60"/>
    <p:sldId id="2766" r:id="rId61"/>
    <p:sldId id="279" r:id="rId62"/>
    <p:sldId id="291" r:id="rId63"/>
    <p:sldId id="281" r:id="rId64"/>
    <p:sldId id="280" r:id="rId65"/>
    <p:sldId id="297" r:id="rId66"/>
    <p:sldId id="282" r:id="rId67"/>
    <p:sldId id="285" r:id="rId68"/>
    <p:sldId id="295" r:id="rId69"/>
    <p:sldId id="301" r:id="rId70"/>
    <p:sldId id="302" r:id="rId71"/>
    <p:sldId id="299" r:id="rId72"/>
    <p:sldId id="296" r:id="rId73"/>
    <p:sldId id="276" r:id="rId74"/>
    <p:sldId id="303" r:id="rId75"/>
    <p:sldId id="300" r:id="rId76"/>
    <p:sldId id="277" r:id="rId77"/>
    <p:sldId id="287" r:id="rId78"/>
    <p:sldId id="304" r:id="rId79"/>
    <p:sldId id="289" r:id="rId80"/>
    <p:sldId id="257" r:id="rId81"/>
    <p:sldId id="258" r:id="rId82"/>
    <p:sldId id="283" r:id="rId83"/>
    <p:sldId id="298" r:id="rId84"/>
    <p:sldId id="2783" r:id="rId85"/>
  </p:sldIdLst>
  <p:sldSz cx="12192000" cy="6858000"/>
  <p:notesSz cx="7023100" cy="9309100"/>
  <p:defaultTextStyle>
    <a:defPPr>
      <a:defRPr lang="en-US"/>
    </a:defPPr>
    <a:lvl1pPr algn="l" rtl="0" fontAlgn="base">
      <a:spcBef>
        <a:spcPct val="60000"/>
      </a:spcBef>
      <a:spcAft>
        <a:spcPct val="0"/>
      </a:spcAft>
      <a:defRPr sz="2000" kern="1200">
        <a:solidFill>
          <a:schemeClr val="tx1"/>
        </a:solidFill>
        <a:latin typeface="Arial" pitchFamily="34" charset="0"/>
        <a:ea typeface="ＭＳ Ｐゴシック" pitchFamily="34" charset="-128"/>
        <a:cs typeface="+mn-cs"/>
      </a:defRPr>
    </a:lvl1pPr>
    <a:lvl2pPr marL="457200" algn="l" rtl="0" fontAlgn="base">
      <a:spcBef>
        <a:spcPct val="60000"/>
      </a:spcBef>
      <a:spcAft>
        <a:spcPct val="0"/>
      </a:spcAft>
      <a:defRPr sz="2000" kern="1200">
        <a:solidFill>
          <a:schemeClr val="tx1"/>
        </a:solidFill>
        <a:latin typeface="Arial" pitchFamily="34" charset="0"/>
        <a:ea typeface="ＭＳ Ｐゴシック" pitchFamily="34" charset="-128"/>
        <a:cs typeface="+mn-cs"/>
      </a:defRPr>
    </a:lvl2pPr>
    <a:lvl3pPr marL="914400" algn="l" rtl="0" fontAlgn="base">
      <a:spcBef>
        <a:spcPct val="60000"/>
      </a:spcBef>
      <a:spcAft>
        <a:spcPct val="0"/>
      </a:spcAft>
      <a:defRPr sz="2000" kern="1200">
        <a:solidFill>
          <a:schemeClr val="tx1"/>
        </a:solidFill>
        <a:latin typeface="Arial" pitchFamily="34" charset="0"/>
        <a:ea typeface="ＭＳ Ｐゴシック" pitchFamily="34" charset="-128"/>
        <a:cs typeface="+mn-cs"/>
      </a:defRPr>
    </a:lvl3pPr>
    <a:lvl4pPr marL="1371600" algn="l" rtl="0" fontAlgn="base">
      <a:spcBef>
        <a:spcPct val="60000"/>
      </a:spcBef>
      <a:spcAft>
        <a:spcPct val="0"/>
      </a:spcAft>
      <a:defRPr sz="2000" kern="1200">
        <a:solidFill>
          <a:schemeClr val="tx1"/>
        </a:solidFill>
        <a:latin typeface="Arial" pitchFamily="34" charset="0"/>
        <a:ea typeface="ＭＳ Ｐゴシック" pitchFamily="34" charset="-128"/>
        <a:cs typeface="+mn-cs"/>
      </a:defRPr>
    </a:lvl4pPr>
    <a:lvl5pPr marL="1828800" algn="l" rtl="0" fontAlgn="base">
      <a:spcBef>
        <a:spcPct val="60000"/>
      </a:spcBef>
      <a:spcAft>
        <a:spcPct val="0"/>
      </a:spcAft>
      <a:defRPr sz="2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000" kern="1200">
        <a:solidFill>
          <a:schemeClr val="tx1"/>
        </a:solidFill>
        <a:latin typeface="Arial" pitchFamily="34" charset="0"/>
        <a:ea typeface="ＭＳ Ｐゴシック" pitchFamily="34" charset="-128"/>
        <a:cs typeface="+mn-cs"/>
      </a:defRPr>
    </a:lvl9pPr>
  </p:defaultTextStyle>
  <p:extLst>
    <p:ext uri="{521415D9-36F7-43E2-AB2F-B90AF26B5E84}">
      <p14:sectionLst xmlns:p14="http://schemas.microsoft.com/office/powerpoint/2010/main">
        <p14:section name="Intro" id="{9B412556-8FED-4955-B469-89E3375C7B66}">
          <p14:sldIdLst>
            <p14:sldId id="2770"/>
            <p14:sldId id="2781"/>
            <p14:sldId id="2773"/>
            <p14:sldId id="2771"/>
            <p14:sldId id="2772"/>
          </p14:sldIdLst>
        </p14:section>
        <p14:section name="David" id="{99F452E0-ADE0-434B-A7FE-7FBA91CAA179}">
          <p14:sldIdLst>
            <p14:sldId id="2767"/>
            <p14:sldId id="2780"/>
            <p14:sldId id="2774"/>
            <p14:sldId id="2775"/>
            <p14:sldId id="2776"/>
            <p14:sldId id="835"/>
            <p14:sldId id="2777"/>
            <p14:sldId id="2778"/>
            <p14:sldId id="2779"/>
            <p14:sldId id="2782"/>
          </p14:sldIdLst>
        </p14:section>
        <p14:section name="Melanie" id="{B8A93364-CC2D-4674-B609-BEFF89D6BC21}">
          <p14:sldIdLst>
            <p14:sldId id="622"/>
            <p14:sldId id="1196"/>
            <p14:sldId id="261"/>
            <p14:sldId id="645"/>
            <p14:sldId id="2761"/>
            <p14:sldId id="2748"/>
            <p14:sldId id="256"/>
            <p14:sldId id="259"/>
            <p14:sldId id="720"/>
            <p14:sldId id="694"/>
            <p14:sldId id="2756"/>
            <p14:sldId id="2754"/>
            <p14:sldId id="1182"/>
            <p14:sldId id="2753"/>
            <p14:sldId id="333"/>
            <p14:sldId id="2763"/>
            <p14:sldId id="717"/>
            <p14:sldId id="1237"/>
            <p14:sldId id="2759"/>
            <p14:sldId id="2762"/>
            <p14:sldId id="1225"/>
            <p14:sldId id="721"/>
            <p14:sldId id="2764"/>
            <p14:sldId id="1266"/>
            <p14:sldId id="710"/>
            <p14:sldId id="707"/>
            <p14:sldId id="705"/>
            <p14:sldId id="708"/>
            <p14:sldId id="1224"/>
            <p14:sldId id="2752"/>
            <p14:sldId id="269"/>
            <p14:sldId id="272"/>
            <p14:sldId id="274"/>
            <p14:sldId id="1186"/>
            <p14:sldId id="1190"/>
            <p14:sldId id="1192"/>
            <p14:sldId id="2742"/>
            <p14:sldId id="2765"/>
            <p14:sldId id="2744"/>
            <p14:sldId id="2745"/>
            <p14:sldId id="2766"/>
          </p14:sldIdLst>
        </p14:section>
        <p14:section name="Maria" id="{200191D3-01F4-4A39-AB3A-B06557406461}">
          <p14:sldIdLst>
            <p14:sldId id="279"/>
            <p14:sldId id="291"/>
            <p14:sldId id="281"/>
            <p14:sldId id="280"/>
            <p14:sldId id="297"/>
            <p14:sldId id="282"/>
            <p14:sldId id="285"/>
            <p14:sldId id="295"/>
            <p14:sldId id="301"/>
            <p14:sldId id="302"/>
            <p14:sldId id="299"/>
            <p14:sldId id="296"/>
            <p14:sldId id="276"/>
            <p14:sldId id="303"/>
            <p14:sldId id="300"/>
            <p14:sldId id="277"/>
            <p14:sldId id="287"/>
            <p14:sldId id="304"/>
            <p14:sldId id="289"/>
            <p14:sldId id="257"/>
            <p14:sldId id="258"/>
            <p14:sldId id="283"/>
            <p14:sldId id="298"/>
            <p14:sldId id="2783"/>
          </p14:sldIdLst>
        </p14:section>
        <p14:section name="Untitled Section" id="{76C250F1-4386-429D-BB5C-9726710C871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B4B31D-FD0D-7EDF-7AA1-6C0858F9DD61}" name="Rachel Groth" initials="" userId="S::RGroth@reprorights.org::4d7dbfc0-68ca-4a44-8798-795c3156250e" providerId="AD"/>
  <p188:author id="{B88E59C7-D701-5A79-EA78-DBB46610054F}" name="Gold, Melanie A." initials="" userId="S::mag2295@cumc.columbia.edu::07d59b26-83cd-44d5-a5e9-1e0b99d30aa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elissa Stockwell" initials="" lastIdx="12" clrIdx="0"/>
  <p:cmAuthor id="1" name="CDC User" initials="CU" lastIdx="9" clrIdx="1"/>
  <p:cmAuthor id="2" name="Jakob, Kathleen M." initials="KMJ" lastIdx="26" clrIdx="2"/>
  <p:cmAuthor id="3" name="Stockwell, Melissa S." initials="SMS" lastIdx="1" clrIdx="3"/>
  <p:cmAuthor id="4" name="Wodi, Akpobome (CDC/OID/NCEZID)" initials="WA(" lastIdx="22" clrIdx="4"/>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9"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8ED7"/>
    <a:srgbClr val="095AA6"/>
    <a:srgbClr val="000000"/>
    <a:srgbClr val="ACDAF6"/>
    <a:srgbClr val="CCDEFC"/>
    <a:srgbClr val="6D8FBC"/>
    <a:srgbClr val="1E5196"/>
    <a:srgbClr val="FBFDFF"/>
    <a:srgbClr val="668ABA"/>
    <a:srgbClr val="ECF5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48" autoAdjust="0"/>
    <p:restoredTop sz="86395" autoAdjust="0"/>
  </p:normalViewPr>
  <p:slideViewPr>
    <p:cSldViewPr>
      <p:cViewPr>
        <p:scale>
          <a:sx n="64" d="100"/>
          <a:sy n="64" d="100"/>
        </p:scale>
        <p:origin x="1820" y="1064"/>
      </p:cViewPr>
      <p:guideLst>
        <p:guide orient="horz" pos="2160"/>
        <p:guide pos="3840"/>
      </p:guideLst>
    </p:cSldViewPr>
  </p:slideViewPr>
  <p:outlineViewPr>
    <p:cViewPr>
      <p:scale>
        <a:sx n="33" d="100"/>
        <a:sy n="33" d="100"/>
      </p:scale>
      <p:origin x="0" y="-1888"/>
    </p:cViewPr>
  </p:outlineViewPr>
  <p:notesTextViewPr>
    <p:cViewPr>
      <p:scale>
        <a:sx n="3" d="2"/>
        <a:sy n="3" d="2"/>
      </p:scale>
      <p:origin x="0" y="0"/>
    </p:cViewPr>
  </p:notesTextViewPr>
  <p:sorterViewPr>
    <p:cViewPr>
      <p:scale>
        <a:sx n="106" d="100"/>
        <a:sy n="106" d="100"/>
      </p:scale>
      <p:origin x="0" y="-13792"/>
    </p:cViewPr>
  </p:sorterViewPr>
  <p:notesViewPr>
    <p:cSldViewPr>
      <p:cViewPr varScale="1">
        <p:scale>
          <a:sx n="72" d="100"/>
          <a:sy n="72" d="100"/>
        </p:scale>
        <p:origin x="3552"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handoutMaster" Target="handoutMasters/handout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BA8B3A-2532-4179-ABD7-ACBC8AFF4AB8}"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BE9A1E9E-64FD-493B-998A-CD87C7D01B20}">
      <dgm:prSet/>
      <dgm:spPr/>
      <dgm:t>
        <a:bodyPr/>
        <a:lstStyle/>
        <a:p>
          <a:r>
            <a:rPr lang="en-US" dirty="0"/>
            <a:t>Neocortex – cognitive reframing, visualization of different outcomes, mindfulness/metacognition, distraction, management of internal dialogs</a:t>
          </a:r>
        </a:p>
      </dgm:t>
    </dgm:pt>
    <dgm:pt modelId="{DDECA72E-7975-4D52-810F-4D7238AB59FA}" type="parTrans" cxnId="{DE7FB796-EE70-46B7-B3CA-A24613892C78}">
      <dgm:prSet/>
      <dgm:spPr/>
      <dgm:t>
        <a:bodyPr/>
        <a:lstStyle/>
        <a:p>
          <a:endParaRPr lang="en-US"/>
        </a:p>
      </dgm:t>
    </dgm:pt>
    <dgm:pt modelId="{C180E4A5-8B18-432D-90A0-FA56EC43B0E1}" type="sibTrans" cxnId="{DE7FB796-EE70-46B7-B3CA-A24613892C78}">
      <dgm:prSet/>
      <dgm:spPr/>
      <dgm:t>
        <a:bodyPr/>
        <a:lstStyle/>
        <a:p>
          <a:endParaRPr lang="en-US"/>
        </a:p>
      </dgm:t>
    </dgm:pt>
    <dgm:pt modelId="{F7312ADB-3244-4070-898B-44F7967E6E01}">
      <dgm:prSet/>
      <dgm:spPr/>
      <dgm:t>
        <a:bodyPr/>
        <a:lstStyle/>
        <a:p>
          <a:r>
            <a:rPr lang="en-US"/>
            <a:t>Limbic System – music, art, positive emotional content</a:t>
          </a:r>
        </a:p>
      </dgm:t>
    </dgm:pt>
    <dgm:pt modelId="{88FE4DDA-18AF-46F6-9E5A-0BED41E69C3E}" type="parTrans" cxnId="{32C621A0-7261-43EB-BB5A-A40C6369C904}">
      <dgm:prSet/>
      <dgm:spPr/>
      <dgm:t>
        <a:bodyPr/>
        <a:lstStyle/>
        <a:p>
          <a:endParaRPr lang="en-US"/>
        </a:p>
      </dgm:t>
    </dgm:pt>
    <dgm:pt modelId="{25134370-EAB0-44A4-9DAD-C01EE644525E}" type="sibTrans" cxnId="{32C621A0-7261-43EB-BB5A-A40C6369C904}">
      <dgm:prSet/>
      <dgm:spPr/>
      <dgm:t>
        <a:bodyPr/>
        <a:lstStyle/>
        <a:p>
          <a:endParaRPr lang="en-US"/>
        </a:p>
      </dgm:t>
    </dgm:pt>
    <dgm:pt modelId="{4D34D75C-74D9-485D-9104-4AB3B21F322E}">
      <dgm:prSet/>
      <dgm:spPr/>
      <dgm:t>
        <a:bodyPr/>
        <a:lstStyle/>
        <a:p>
          <a:r>
            <a:rPr lang="en-US"/>
            <a:t>Brainstem  -- breathwork, warming</a:t>
          </a:r>
        </a:p>
      </dgm:t>
    </dgm:pt>
    <dgm:pt modelId="{7C8C989B-D124-4E6D-9045-A7E4F97CC198}" type="parTrans" cxnId="{9B1B8F6C-CEB0-4F51-8899-E7D97888B2B3}">
      <dgm:prSet/>
      <dgm:spPr/>
      <dgm:t>
        <a:bodyPr/>
        <a:lstStyle/>
        <a:p>
          <a:endParaRPr lang="en-US"/>
        </a:p>
      </dgm:t>
    </dgm:pt>
    <dgm:pt modelId="{6461317C-4064-4460-9D3E-4F1477AD8234}" type="sibTrans" cxnId="{9B1B8F6C-CEB0-4F51-8899-E7D97888B2B3}">
      <dgm:prSet/>
      <dgm:spPr/>
      <dgm:t>
        <a:bodyPr/>
        <a:lstStyle/>
        <a:p>
          <a:endParaRPr lang="en-US"/>
        </a:p>
      </dgm:t>
    </dgm:pt>
    <dgm:pt modelId="{219799D6-88E2-4B41-9A31-846E9B0710DF}">
      <dgm:prSet/>
      <dgm:spPr/>
      <dgm:t>
        <a:bodyPr/>
        <a:lstStyle/>
        <a:p>
          <a:r>
            <a:rPr lang="en-US" dirty="0"/>
            <a:t>Body – management of posture</a:t>
          </a:r>
        </a:p>
      </dgm:t>
    </dgm:pt>
    <dgm:pt modelId="{D0F2CCDC-174C-4E1B-AC65-B6A77BDD97C3}" type="parTrans" cxnId="{CCBF606F-A8A1-4DA8-B09D-4958315C8D73}">
      <dgm:prSet/>
      <dgm:spPr/>
      <dgm:t>
        <a:bodyPr/>
        <a:lstStyle/>
        <a:p>
          <a:endParaRPr lang="en-US"/>
        </a:p>
      </dgm:t>
    </dgm:pt>
    <dgm:pt modelId="{90E042E0-8854-4666-AD5A-FA3D85EB3E69}" type="sibTrans" cxnId="{CCBF606F-A8A1-4DA8-B09D-4958315C8D73}">
      <dgm:prSet/>
      <dgm:spPr/>
      <dgm:t>
        <a:bodyPr/>
        <a:lstStyle/>
        <a:p>
          <a:endParaRPr lang="en-US"/>
        </a:p>
      </dgm:t>
    </dgm:pt>
    <dgm:pt modelId="{A84A93CF-6ABB-44C6-96E7-DE1CFAA79C47}">
      <dgm:prSet/>
      <dgm:spPr/>
      <dgm:t>
        <a:bodyPr/>
        <a:lstStyle/>
        <a:p>
          <a:r>
            <a:rPr lang="en-US" dirty="0"/>
            <a:t>In reality, many of these are complex interventions – also acupuncture, massage, yoga, tai chi, others</a:t>
          </a:r>
        </a:p>
      </dgm:t>
    </dgm:pt>
    <dgm:pt modelId="{1D2FCB0B-BF1A-4086-AA57-CCE3E6206C54}" type="parTrans" cxnId="{B999C155-E791-4410-90AD-4447A2B8C789}">
      <dgm:prSet/>
      <dgm:spPr/>
      <dgm:t>
        <a:bodyPr/>
        <a:lstStyle/>
        <a:p>
          <a:endParaRPr lang="en-US"/>
        </a:p>
      </dgm:t>
    </dgm:pt>
    <dgm:pt modelId="{E194F4DF-B74A-4A92-8ED8-89769472502B}" type="sibTrans" cxnId="{B999C155-E791-4410-90AD-4447A2B8C789}">
      <dgm:prSet/>
      <dgm:spPr/>
      <dgm:t>
        <a:bodyPr/>
        <a:lstStyle/>
        <a:p>
          <a:endParaRPr lang="en-US"/>
        </a:p>
      </dgm:t>
    </dgm:pt>
    <dgm:pt modelId="{5D637D41-C875-43F3-85AF-9AC7AD566197}" type="pres">
      <dgm:prSet presAssocID="{25BA8B3A-2532-4179-ABD7-ACBC8AFF4AB8}" presName="vert0" presStyleCnt="0">
        <dgm:presLayoutVars>
          <dgm:dir/>
          <dgm:animOne val="branch"/>
          <dgm:animLvl val="lvl"/>
        </dgm:presLayoutVars>
      </dgm:prSet>
      <dgm:spPr/>
    </dgm:pt>
    <dgm:pt modelId="{9640354A-ADDE-4977-9892-C1B164541DC8}" type="pres">
      <dgm:prSet presAssocID="{BE9A1E9E-64FD-493B-998A-CD87C7D01B20}" presName="thickLine" presStyleLbl="alignNode1" presStyleIdx="0" presStyleCnt="5"/>
      <dgm:spPr/>
    </dgm:pt>
    <dgm:pt modelId="{2170790F-5913-482A-87D2-E4FA97E82861}" type="pres">
      <dgm:prSet presAssocID="{BE9A1E9E-64FD-493B-998A-CD87C7D01B20}" presName="horz1" presStyleCnt="0"/>
      <dgm:spPr/>
    </dgm:pt>
    <dgm:pt modelId="{F1E87B11-3640-4ECC-B349-F7E9FFDEF2BA}" type="pres">
      <dgm:prSet presAssocID="{BE9A1E9E-64FD-493B-998A-CD87C7D01B20}" presName="tx1" presStyleLbl="revTx" presStyleIdx="0" presStyleCnt="5"/>
      <dgm:spPr/>
    </dgm:pt>
    <dgm:pt modelId="{1AA821B5-A96D-4301-A835-ED8408AE4381}" type="pres">
      <dgm:prSet presAssocID="{BE9A1E9E-64FD-493B-998A-CD87C7D01B20}" presName="vert1" presStyleCnt="0"/>
      <dgm:spPr/>
    </dgm:pt>
    <dgm:pt modelId="{A41CF661-6A63-42FF-801A-7B8E2382E62A}" type="pres">
      <dgm:prSet presAssocID="{F7312ADB-3244-4070-898B-44F7967E6E01}" presName="thickLine" presStyleLbl="alignNode1" presStyleIdx="1" presStyleCnt="5"/>
      <dgm:spPr/>
    </dgm:pt>
    <dgm:pt modelId="{39A12412-3B5E-4FB0-A7FD-5348DA718BAE}" type="pres">
      <dgm:prSet presAssocID="{F7312ADB-3244-4070-898B-44F7967E6E01}" presName="horz1" presStyleCnt="0"/>
      <dgm:spPr/>
    </dgm:pt>
    <dgm:pt modelId="{81B8A405-0D13-42F6-A130-DFF94156851F}" type="pres">
      <dgm:prSet presAssocID="{F7312ADB-3244-4070-898B-44F7967E6E01}" presName="tx1" presStyleLbl="revTx" presStyleIdx="1" presStyleCnt="5"/>
      <dgm:spPr/>
    </dgm:pt>
    <dgm:pt modelId="{D60756E6-ECCE-4836-96B3-60C2D7BA2163}" type="pres">
      <dgm:prSet presAssocID="{F7312ADB-3244-4070-898B-44F7967E6E01}" presName="vert1" presStyleCnt="0"/>
      <dgm:spPr/>
    </dgm:pt>
    <dgm:pt modelId="{FDEDE3D1-C286-4FDB-A0EC-A469129D4BE5}" type="pres">
      <dgm:prSet presAssocID="{4D34D75C-74D9-485D-9104-4AB3B21F322E}" presName="thickLine" presStyleLbl="alignNode1" presStyleIdx="2" presStyleCnt="5"/>
      <dgm:spPr/>
    </dgm:pt>
    <dgm:pt modelId="{94392F94-5D1D-463F-A0FA-E20D9D3AC18C}" type="pres">
      <dgm:prSet presAssocID="{4D34D75C-74D9-485D-9104-4AB3B21F322E}" presName="horz1" presStyleCnt="0"/>
      <dgm:spPr/>
    </dgm:pt>
    <dgm:pt modelId="{278164A0-6FAC-4C41-A032-A9FB48D0550B}" type="pres">
      <dgm:prSet presAssocID="{4D34D75C-74D9-485D-9104-4AB3B21F322E}" presName="tx1" presStyleLbl="revTx" presStyleIdx="2" presStyleCnt="5"/>
      <dgm:spPr/>
    </dgm:pt>
    <dgm:pt modelId="{7AF9EF96-7E22-468A-9A78-9EC5B2AD950E}" type="pres">
      <dgm:prSet presAssocID="{4D34D75C-74D9-485D-9104-4AB3B21F322E}" presName="vert1" presStyleCnt="0"/>
      <dgm:spPr/>
    </dgm:pt>
    <dgm:pt modelId="{60A8ECF7-F2BB-41A4-BAE6-A9B5E5A2D33F}" type="pres">
      <dgm:prSet presAssocID="{219799D6-88E2-4B41-9A31-846E9B0710DF}" presName="thickLine" presStyleLbl="alignNode1" presStyleIdx="3" presStyleCnt="5"/>
      <dgm:spPr/>
    </dgm:pt>
    <dgm:pt modelId="{EEFA6747-873F-49FB-8FF9-13D9A5137D5B}" type="pres">
      <dgm:prSet presAssocID="{219799D6-88E2-4B41-9A31-846E9B0710DF}" presName="horz1" presStyleCnt="0"/>
      <dgm:spPr/>
    </dgm:pt>
    <dgm:pt modelId="{10D98782-7CEA-4AFF-A820-90924BA3DB41}" type="pres">
      <dgm:prSet presAssocID="{219799D6-88E2-4B41-9A31-846E9B0710DF}" presName="tx1" presStyleLbl="revTx" presStyleIdx="3" presStyleCnt="5"/>
      <dgm:spPr/>
    </dgm:pt>
    <dgm:pt modelId="{9307445F-2FA1-4967-9424-BDD8D88D07C7}" type="pres">
      <dgm:prSet presAssocID="{219799D6-88E2-4B41-9A31-846E9B0710DF}" presName="vert1" presStyleCnt="0"/>
      <dgm:spPr/>
    </dgm:pt>
    <dgm:pt modelId="{833C5D4A-E715-410D-9B08-3816EA9151AA}" type="pres">
      <dgm:prSet presAssocID="{A84A93CF-6ABB-44C6-96E7-DE1CFAA79C47}" presName="thickLine" presStyleLbl="alignNode1" presStyleIdx="4" presStyleCnt="5"/>
      <dgm:spPr/>
    </dgm:pt>
    <dgm:pt modelId="{B4EBC303-D1A7-4BCE-9618-A86B55145EEF}" type="pres">
      <dgm:prSet presAssocID="{A84A93CF-6ABB-44C6-96E7-DE1CFAA79C47}" presName="horz1" presStyleCnt="0"/>
      <dgm:spPr/>
    </dgm:pt>
    <dgm:pt modelId="{D95EA47D-91D6-4C60-9B90-7FC1FADBB0C4}" type="pres">
      <dgm:prSet presAssocID="{A84A93CF-6ABB-44C6-96E7-DE1CFAA79C47}" presName="tx1" presStyleLbl="revTx" presStyleIdx="4" presStyleCnt="5"/>
      <dgm:spPr/>
    </dgm:pt>
    <dgm:pt modelId="{2113B1B8-16DC-4690-AC9A-3F0D8FE12761}" type="pres">
      <dgm:prSet presAssocID="{A84A93CF-6ABB-44C6-96E7-DE1CFAA79C47}" presName="vert1" presStyleCnt="0"/>
      <dgm:spPr/>
    </dgm:pt>
  </dgm:ptLst>
  <dgm:cxnLst>
    <dgm:cxn modelId="{78116D0B-4C15-4BC7-9AF0-40BDF1EE87F1}" type="presOf" srcId="{219799D6-88E2-4B41-9A31-846E9B0710DF}" destId="{10D98782-7CEA-4AFF-A820-90924BA3DB41}" srcOrd="0" destOrd="0" presId="urn:microsoft.com/office/officeart/2008/layout/LinedList"/>
    <dgm:cxn modelId="{2C35C417-423A-4EC4-A0EA-E39F4F419F02}" type="presOf" srcId="{4D34D75C-74D9-485D-9104-4AB3B21F322E}" destId="{278164A0-6FAC-4C41-A032-A9FB48D0550B}" srcOrd="0" destOrd="0" presId="urn:microsoft.com/office/officeart/2008/layout/LinedList"/>
    <dgm:cxn modelId="{B8A70D63-5FF8-4E88-97F0-962B0F97D5D6}" type="presOf" srcId="{BE9A1E9E-64FD-493B-998A-CD87C7D01B20}" destId="{F1E87B11-3640-4ECC-B349-F7E9FFDEF2BA}" srcOrd="0" destOrd="0" presId="urn:microsoft.com/office/officeart/2008/layout/LinedList"/>
    <dgm:cxn modelId="{9B1B8F6C-CEB0-4F51-8899-E7D97888B2B3}" srcId="{25BA8B3A-2532-4179-ABD7-ACBC8AFF4AB8}" destId="{4D34D75C-74D9-485D-9104-4AB3B21F322E}" srcOrd="2" destOrd="0" parTransId="{7C8C989B-D124-4E6D-9045-A7E4F97CC198}" sibTransId="{6461317C-4064-4460-9D3E-4F1477AD8234}"/>
    <dgm:cxn modelId="{CCBF606F-A8A1-4DA8-B09D-4958315C8D73}" srcId="{25BA8B3A-2532-4179-ABD7-ACBC8AFF4AB8}" destId="{219799D6-88E2-4B41-9A31-846E9B0710DF}" srcOrd="3" destOrd="0" parTransId="{D0F2CCDC-174C-4E1B-AC65-B6A77BDD97C3}" sibTransId="{90E042E0-8854-4666-AD5A-FA3D85EB3E69}"/>
    <dgm:cxn modelId="{B999C155-E791-4410-90AD-4447A2B8C789}" srcId="{25BA8B3A-2532-4179-ABD7-ACBC8AFF4AB8}" destId="{A84A93CF-6ABB-44C6-96E7-DE1CFAA79C47}" srcOrd="4" destOrd="0" parTransId="{1D2FCB0B-BF1A-4086-AA57-CCE3E6206C54}" sibTransId="{E194F4DF-B74A-4A92-8ED8-89769472502B}"/>
    <dgm:cxn modelId="{AABCEA75-24E4-48C8-97AB-FAC1B520450C}" type="presOf" srcId="{25BA8B3A-2532-4179-ABD7-ACBC8AFF4AB8}" destId="{5D637D41-C875-43F3-85AF-9AC7AD566197}" srcOrd="0" destOrd="0" presId="urn:microsoft.com/office/officeart/2008/layout/LinedList"/>
    <dgm:cxn modelId="{DE7FB796-EE70-46B7-B3CA-A24613892C78}" srcId="{25BA8B3A-2532-4179-ABD7-ACBC8AFF4AB8}" destId="{BE9A1E9E-64FD-493B-998A-CD87C7D01B20}" srcOrd="0" destOrd="0" parTransId="{DDECA72E-7975-4D52-810F-4D7238AB59FA}" sibTransId="{C180E4A5-8B18-432D-90A0-FA56EC43B0E1}"/>
    <dgm:cxn modelId="{32C621A0-7261-43EB-BB5A-A40C6369C904}" srcId="{25BA8B3A-2532-4179-ABD7-ACBC8AFF4AB8}" destId="{F7312ADB-3244-4070-898B-44F7967E6E01}" srcOrd="1" destOrd="0" parTransId="{88FE4DDA-18AF-46F6-9E5A-0BED41E69C3E}" sibTransId="{25134370-EAB0-44A4-9DAD-C01EE644525E}"/>
    <dgm:cxn modelId="{381A6CAF-B8C3-4E77-90B2-87DFFC8C7E1D}" type="presOf" srcId="{A84A93CF-6ABB-44C6-96E7-DE1CFAA79C47}" destId="{D95EA47D-91D6-4C60-9B90-7FC1FADBB0C4}" srcOrd="0" destOrd="0" presId="urn:microsoft.com/office/officeart/2008/layout/LinedList"/>
    <dgm:cxn modelId="{101C05E2-3315-42B0-9F3C-0C210218E712}" type="presOf" srcId="{F7312ADB-3244-4070-898B-44F7967E6E01}" destId="{81B8A405-0D13-42F6-A130-DFF94156851F}" srcOrd="0" destOrd="0" presId="urn:microsoft.com/office/officeart/2008/layout/LinedList"/>
    <dgm:cxn modelId="{3C029894-46EF-420F-9B1A-7DF4E11BD698}" type="presParOf" srcId="{5D637D41-C875-43F3-85AF-9AC7AD566197}" destId="{9640354A-ADDE-4977-9892-C1B164541DC8}" srcOrd="0" destOrd="0" presId="urn:microsoft.com/office/officeart/2008/layout/LinedList"/>
    <dgm:cxn modelId="{0C9DB51E-1649-48EE-9691-EB89EE740B2B}" type="presParOf" srcId="{5D637D41-C875-43F3-85AF-9AC7AD566197}" destId="{2170790F-5913-482A-87D2-E4FA97E82861}" srcOrd="1" destOrd="0" presId="urn:microsoft.com/office/officeart/2008/layout/LinedList"/>
    <dgm:cxn modelId="{EC16A189-A050-48EA-9B47-577469340161}" type="presParOf" srcId="{2170790F-5913-482A-87D2-E4FA97E82861}" destId="{F1E87B11-3640-4ECC-B349-F7E9FFDEF2BA}" srcOrd="0" destOrd="0" presId="urn:microsoft.com/office/officeart/2008/layout/LinedList"/>
    <dgm:cxn modelId="{87FF60AA-55E4-4FDC-885A-293AF549B752}" type="presParOf" srcId="{2170790F-5913-482A-87D2-E4FA97E82861}" destId="{1AA821B5-A96D-4301-A835-ED8408AE4381}" srcOrd="1" destOrd="0" presId="urn:microsoft.com/office/officeart/2008/layout/LinedList"/>
    <dgm:cxn modelId="{363FE915-32C3-40D7-9ECF-44E2B55E18A7}" type="presParOf" srcId="{5D637D41-C875-43F3-85AF-9AC7AD566197}" destId="{A41CF661-6A63-42FF-801A-7B8E2382E62A}" srcOrd="2" destOrd="0" presId="urn:microsoft.com/office/officeart/2008/layout/LinedList"/>
    <dgm:cxn modelId="{36E17BFA-9F57-4824-A351-73C841B3D384}" type="presParOf" srcId="{5D637D41-C875-43F3-85AF-9AC7AD566197}" destId="{39A12412-3B5E-4FB0-A7FD-5348DA718BAE}" srcOrd="3" destOrd="0" presId="urn:microsoft.com/office/officeart/2008/layout/LinedList"/>
    <dgm:cxn modelId="{A4AC7413-F388-4E08-ADA6-CF5C16C9537C}" type="presParOf" srcId="{39A12412-3B5E-4FB0-A7FD-5348DA718BAE}" destId="{81B8A405-0D13-42F6-A130-DFF94156851F}" srcOrd="0" destOrd="0" presId="urn:microsoft.com/office/officeart/2008/layout/LinedList"/>
    <dgm:cxn modelId="{DA342C13-1159-4550-AC40-C9A2D65FE684}" type="presParOf" srcId="{39A12412-3B5E-4FB0-A7FD-5348DA718BAE}" destId="{D60756E6-ECCE-4836-96B3-60C2D7BA2163}" srcOrd="1" destOrd="0" presId="urn:microsoft.com/office/officeart/2008/layout/LinedList"/>
    <dgm:cxn modelId="{BA22788E-866E-4D1D-B30D-B967388A6E8E}" type="presParOf" srcId="{5D637D41-C875-43F3-85AF-9AC7AD566197}" destId="{FDEDE3D1-C286-4FDB-A0EC-A469129D4BE5}" srcOrd="4" destOrd="0" presId="urn:microsoft.com/office/officeart/2008/layout/LinedList"/>
    <dgm:cxn modelId="{8419DC9D-2AEB-4E1B-B24D-ED8E8DFDA18C}" type="presParOf" srcId="{5D637D41-C875-43F3-85AF-9AC7AD566197}" destId="{94392F94-5D1D-463F-A0FA-E20D9D3AC18C}" srcOrd="5" destOrd="0" presId="urn:microsoft.com/office/officeart/2008/layout/LinedList"/>
    <dgm:cxn modelId="{2FDAF6FE-7B10-4591-B203-76A32434DE36}" type="presParOf" srcId="{94392F94-5D1D-463F-A0FA-E20D9D3AC18C}" destId="{278164A0-6FAC-4C41-A032-A9FB48D0550B}" srcOrd="0" destOrd="0" presId="urn:microsoft.com/office/officeart/2008/layout/LinedList"/>
    <dgm:cxn modelId="{69F8CA0C-792A-4EA3-929E-624FE98DD7CB}" type="presParOf" srcId="{94392F94-5D1D-463F-A0FA-E20D9D3AC18C}" destId="{7AF9EF96-7E22-468A-9A78-9EC5B2AD950E}" srcOrd="1" destOrd="0" presId="urn:microsoft.com/office/officeart/2008/layout/LinedList"/>
    <dgm:cxn modelId="{AF5EF577-CEA4-4CD8-A526-33DB398DE079}" type="presParOf" srcId="{5D637D41-C875-43F3-85AF-9AC7AD566197}" destId="{60A8ECF7-F2BB-41A4-BAE6-A9B5E5A2D33F}" srcOrd="6" destOrd="0" presId="urn:microsoft.com/office/officeart/2008/layout/LinedList"/>
    <dgm:cxn modelId="{45D5A554-B35C-4F06-B42C-4B0CD19F462D}" type="presParOf" srcId="{5D637D41-C875-43F3-85AF-9AC7AD566197}" destId="{EEFA6747-873F-49FB-8FF9-13D9A5137D5B}" srcOrd="7" destOrd="0" presId="urn:microsoft.com/office/officeart/2008/layout/LinedList"/>
    <dgm:cxn modelId="{087BEB70-7E2A-4016-92D2-C481FDD774D9}" type="presParOf" srcId="{EEFA6747-873F-49FB-8FF9-13D9A5137D5B}" destId="{10D98782-7CEA-4AFF-A820-90924BA3DB41}" srcOrd="0" destOrd="0" presId="urn:microsoft.com/office/officeart/2008/layout/LinedList"/>
    <dgm:cxn modelId="{E5C2998C-A18D-4880-8C39-0FE415B94265}" type="presParOf" srcId="{EEFA6747-873F-49FB-8FF9-13D9A5137D5B}" destId="{9307445F-2FA1-4967-9424-BDD8D88D07C7}" srcOrd="1" destOrd="0" presId="urn:microsoft.com/office/officeart/2008/layout/LinedList"/>
    <dgm:cxn modelId="{F3BB6C82-BAC3-45F9-8429-E80A9B9D5D4D}" type="presParOf" srcId="{5D637D41-C875-43F3-85AF-9AC7AD566197}" destId="{833C5D4A-E715-410D-9B08-3816EA9151AA}" srcOrd="8" destOrd="0" presId="urn:microsoft.com/office/officeart/2008/layout/LinedList"/>
    <dgm:cxn modelId="{83807C11-A5C6-4C11-840C-E13339A80934}" type="presParOf" srcId="{5D637D41-C875-43F3-85AF-9AC7AD566197}" destId="{B4EBC303-D1A7-4BCE-9618-A86B55145EEF}" srcOrd="9" destOrd="0" presId="urn:microsoft.com/office/officeart/2008/layout/LinedList"/>
    <dgm:cxn modelId="{500DABDE-8FF4-4C04-9F18-F7BC78F42014}" type="presParOf" srcId="{B4EBC303-D1A7-4BCE-9618-A86B55145EEF}" destId="{D95EA47D-91D6-4C60-9B90-7FC1FADBB0C4}" srcOrd="0" destOrd="0" presId="urn:microsoft.com/office/officeart/2008/layout/LinedList"/>
    <dgm:cxn modelId="{7FB2B969-B916-47F1-93D6-1C595BBAD08E}" type="presParOf" srcId="{B4EBC303-D1A7-4BCE-9618-A86B55145EEF}" destId="{2113B1B8-16DC-4690-AC9A-3F0D8FE1276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0354A-ADDE-4977-9892-C1B164541DC8}">
      <dsp:nvSpPr>
        <dsp:cNvPr id="0" name=""/>
        <dsp:cNvSpPr/>
      </dsp:nvSpPr>
      <dsp:spPr>
        <a:xfrm>
          <a:off x="0" y="535"/>
          <a:ext cx="5687484"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1E87B11-3640-4ECC-B349-F7E9FFDEF2BA}">
      <dsp:nvSpPr>
        <dsp:cNvPr id="0" name=""/>
        <dsp:cNvSpPr/>
      </dsp:nvSpPr>
      <dsp:spPr>
        <a:xfrm>
          <a:off x="0" y="535"/>
          <a:ext cx="5687484" cy="877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Neocortex – cognitive reframing, visualization of different outcomes, mindfulness/metacognition, distraction, management of internal dialogs</a:t>
          </a:r>
        </a:p>
      </dsp:txBody>
      <dsp:txXfrm>
        <a:off x="0" y="535"/>
        <a:ext cx="5687484" cy="877355"/>
      </dsp:txXfrm>
    </dsp:sp>
    <dsp:sp modelId="{A41CF661-6A63-42FF-801A-7B8E2382E62A}">
      <dsp:nvSpPr>
        <dsp:cNvPr id="0" name=""/>
        <dsp:cNvSpPr/>
      </dsp:nvSpPr>
      <dsp:spPr>
        <a:xfrm>
          <a:off x="0" y="877891"/>
          <a:ext cx="5687484"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1B8A405-0D13-42F6-A130-DFF94156851F}">
      <dsp:nvSpPr>
        <dsp:cNvPr id="0" name=""/>
        <dsp:cNvSpPr/>
      </dsp:nvSpPr>
      <dsp:spPr>
        <a:xfrm>
          <a:off x="0" y="877891"/>
          <a:ext cx="5687484" cy="877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Limbic System – music, art, positive emotional content</a:t>
          </a:r>
        </a:p>
      </dsp:txBody>
      <dsp:txXfrm>
        <a:off x="0" y="877891"/>
        <a:ext cx="5687484" cy="877355"/>
      </dsp:txXfrm>
    </dsp:sp>
    <dsp:sp modelId="{FDEDE3D1-C286-4FDB-A0EC-A469129D4BE5}">
      <dsp:nvSpPr>
        <dsp:cNvPr id="0" name=""/>
        <dsp:cNvSpPr/>
      </dsp:nvSpPr>
      <dsp:spPr>
        <a:xfrm>
          <a:off x="0" y="1755247"/>
          <a:ext cx="5687484"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78164A0-6FAC-4C41-A032-A9FB48D0550B}">
      <dsp:nvSpPr>
        <dsp:cNvPr id="0" name=""/>
        <dsp:cNvSpPr/>
      </dsp:nvSpPr>
      <dsp:spPr>
        <a:xfrm>
          <a:off x="0" y="1755247"/>
          <a:ext cx="5687484" cy="877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Brainstem  -- breathwork, warming</a:t>
          </a:r>
        </a:p>
      </dsp:txBody>
      <dsp:txXfrm>
        <a:off x="0" y="1755247"/>
        <a:ext cx="5687484" cy="877355"/>
      </dsp:txXfrm>
    </dsp:sp>
    <dsp:sp modelId="{60A8ECF7-F2BB-41A4-BAE6-A9B5E5A2D33F}">
      <dsp:nvSpPr>
        <dsp:cNvPr id="0" name=""/>
        <dsp:cNvSpPr/>
      </dsp:nvSpPr>
      <dsp:spPr>
        <a:xfrm>
          <a:off x="0" y="2632602"/>
          <a:ext cx="5687484"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10D98782-7CEA-4AFF-A820-90924BA3DB41}">
      <dsp:nvSpPr>
        <dsp:cNvPr id="0" name=""/>
        <dsp:cNvSpPr/>
      </dsp:nvSpPr>
      <dsp:spPr>
        <a:xfrm>
          <a:off x="0" y="2632602"/>
          <a:ext cx="5687484" cy="877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Body – management of posture</a:t>
          </a:r>
        </a:p>
      </dsp:txBody>
      <dsp:txXfrm>
        <a:off x="0" y="2632602"/>
        <a:ext cx="5687484" cy="877355"/>
      </dsp:txXfrm>
    </dsp:sp>
    <dsp:sp modelId="{833C5D4A-E715-410D-9B08-3816EA9151AA}">
      <dsp:nvSpPr>
        <dsp:cNvPr id="0" name=""/>
        <dsp:cNvSpPr/>
      </dsp:nvSpPr>
      <dsp:spPr>
        <a:xfrm>
          <a:off x="0" y="3509958"/>
          <a:ext cx="5687484"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95EA47D-91D6-4C60-9B90-7FC1FADBB0C4}">
      <dsp:nvSpPr>
        <dsp:cNvPr id="0" name=""/>
        <dsp:cNvSpPr/>
      </dsp:nvSpPr>
      <dsp:spPr>
        <a:xfrm>
          <a:off x="0" y="3509958"/>
          <a:ext cx="5687484" cy="877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In reality, many of these are complex interventions – also acupuncture, massage, yoga, tai chi, others</a:t>
          </a:r>
        </a:p>
      </dsp:txBody>
      <dsp:txXfrm>
        <a:off x="0" y="3509958"/>
        <a:ext cx="5687484" cy="87735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7" name="Rectangle 7"/>
          <p:cNvSpPr>
            <a:spLocks noGrp="1" noChangeArrowheads="1"/>
          </p:cNvSpPr>
          <p:nvPr>
            <p:ph type="dt" idx="1"/>
          </p:nvPr>
        </p:nvSpPr>
        <p:spPr bwMode="auto">
          <a:xfrm>
            <a:off x="4413825" y="155153"/>
            <a:ext cx="2453207" cy="465455"/>
          </a:xfrm>
          <a:prstGeom prst="rect">
            <a:avLst/>
          </a:prstGeom>
          <a:noFill/>
          <a:ln w="9525">
            <a:noFill/>
            <a:miter lim="800000"/>
            <a:headEnd/>
            <a:tailEnd/>
          </a:ln>
          <a:effectLst/>
        </p:spPr>
        <p:txBody>
          <a:bodyPr vert="horz" wrap="square" lIns="93177" tIns="46589" rIns="93177" bIns="46589" numCol="1" anchor="ctr" anchorCtr="0" compatLnSpc="1">
            <a:prstTxWarp prst="textNoShape">
              <a:avLst/>
            </a:prstTxWarp>
          </a:bodyPr>
          <a:lstStyle>
            <a:lvl1pPr algn="r" eaLnBrk="0" hangingPunct="0">
              <a:spcBef>
                <a:spcPct val="0"/>
              </a:spcBef>
              <a:defRPr sz="1200">
                <a:latin typeface="Arial" charset="0"/>
                <a:ea typeface="+mn-ea"/>
                <a:cs typeface="+mn-cs"/>
              </a:defRPr>
            </a:lvl1pPr>
          </a:lstStyle>
          <a:p>
            <a:pPr>
              <a:defRPr/>
            </a:pPr>
            <a:endParaRPr lang="en-US" dirty="0"/>
          </a:p>
        </p:txBody>
      </p:sp>
      <p:sp>
        <p:nvSpPr>
          <p:cNvPr id="13315" name="Rectangle 8"/>
          <p:cNvSpPr>
            <a:spLocks noChangeArrowheads="1"/>
          </p:cNvSpPr>
          <p:nvPr/>
        </p:nvSpPr>
        <p:spPr bwMode="auto">
          <a:xfrm>
            <a:off x="156070" y="8688494"/>
            <a:ext cx="5332354"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9pPr>
          </a:lstStyle>
          <a:p>
            <a:pPr>
              <a:spcBef>
                <a:spcPct val="0"/>
              </a:spcBef>
            </a:pPr>
            <a:endParaRPr lang="en-US" altLang="en-US" sz="1200" dirty="0"/>
          </a:p>
        </p:txBody>
      </p:sp>
      <p:sp>
        <p:nvSpPr>
          <p:cNvPr id="13316" name="Rectangle 9"/>
          <p:cNvSpPr>
            <a:spLocks noChangeArrowheads="1"/>
          </p:cNvSpPr>
          <p:nvPr/>
        </p:nvSpPr>
        <p:spPr bwMode="auto">
          <a:xfrm>
            <a:off x="5072239" y="8688494"/>
            <a:ext cx="179479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9pPr>
          </a:lstStyle>
          <a:p>
            <a:pPr algn="r">
              <a:spcBef>
                <a:spcPct val="0"/>
              </a:spcBef>
            </a:pPr>
            <a:fld id="{B198C395-5AF6-48FE-B69C-4F4757F13705}" type="slidenum">
              <a:rPr lang="en-US" altLang="en-US" sz="1200"/>
              <a:pPr algn="r">
                <a:spcBef>
                  <a:spcPct val="0"/>
                </a:spcBef>
              </a:pPr>
              <a:t>‹#›</a:t>
            </a:fld>
            <a:endParaRPr lang="en-US" altLang="en-US" sz="1200" dirty="0"/>
          </a:p>
        </p:txBody>
      </p:sp>
    </p:spTree>
    <p:extLst>
      <p:ext uri="{BB962C8B-B14F-4D97-AF65-F5344CB8AC3E}">
        <p14:creationId xmlns:p14="http://schemas.microsoft.com/office/powerpoint/2010/main" val="2714295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9" name="Rectangle 3"/>
          <p:cNvSpPr>
            <a:spLocks noGrp="1" noChangeArrowheads="1"/>
          </p:cNvSpPr>
          <p:nvPr>
            <p:ph type="dt" idx="1"/>
          </p:nvPr>
        </p:nvSpPr>
        <p:spPr bwMode="auto">
          <a:xfrm>
            <a:off x="4413825" y="155153"/>
            <a:ext cx="2453207" cy="465455"/>
          </a:xfrm>
          <a:prstGeom prst="rect">
            <a:avLst/>
          </a:prstGeom>
          <a:noFill/>
          <a:ln w="9525">
            <a:noFill/>
            <a:miter lim="800000"/>
            <a:headEnd/>
            <a:tailEnd/>
          </a:ln>
          <a:effectLst/>
        </p:spPr>
        <p:txBody>
          <a:bodyPr vert="horz" wrap="square" lIns="93177" tIns="46589" rIns="93177" bIns="46589" numCol="1" anchor="ctr" anchorCtr="0" compatLnSpc="1">
            <a:prstTxWarp prst="textNoShape">
              <a:avLst/>
            </a:prstTxWarp>
          </a:bodyPr>
          <a:lstStyle>
            <a:lvl1pPr algn="r" eaLnBrk="0" hangingPunct="0">
              <a:spcBef>
                <a:spcPct val="0"/>
              </a:spcBef>
              <a:defRPr sz="1200">
                <a:latin typeface="Arial" charset="0"/>
                <a:ea typeface="+mn-ea"/>
                <a:cs typeface="+mn-cs"/>
              </a:defRPr>
            </a:lvl1pPr>
          </a:lstStyle>
          <a:p>
            <a:pPr>
              <a:defRPr/>
            </a:pPr>
            <a:endParaRPr lang="en-US" dirty="0"/>
          </a:p>
        </p:txBody>
      </p:sp>
      <p:sp>
        <p:nvSpPr>
          <p:cNvPr id="14339" name="Rectangle 4"/>
          <p:cNvSpPr>
            <a:spLocks noGrp="1" noRot="1" noChangeAspect="1" noChangeArrowheads="1" noTextEdit="1"/>
          </p:cNvSpPr>
          <p:nvPr>
            <p:ph type="sldImg" idx="2"/>
          </p:nvPr>
        </p:nvSpPr>
        <p:spPr bwMode="auto">
          <a:xfrm>
            <a:off x="407988" y="698500"/>
            <a:ext cx="6207125"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572254" y="4370105"/>
            <a:ext cx="5878595" cy="4189095"/>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156069" y="8688494"/>
            <a:ext cx="4680442" cy="465455"/>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0" hangingPunct="0">
              <a:spcBef>
                <a:spcPct val="0"/>
              </a:spcBef>
              <a:defRPr sz="1200">
                <a:latin typeface="Arial" charset="0"/>
                <a:ea typeface="+mn-ea"/>
                <a:cs typeface="+mn-cs"/>
              </a:defRPr>
            </a:lvl1pPr>
          </a:lstStyle>
          <a:p>
            <a:pPr>
              <a:defRPr/>
            </a:pPr>
            <a:endParaRPr lang="en-US" dirty="0"/>
          </a:p>
        </p:txBody>
      </p:sp>
      <p:sp>
        <p:nvSpPr>
          <p:cNvPr id="9223" name="Rectangle 7"/>
          <p:cNvSpPr>
            <a:spLocks noGrp="1" noChangeArrowheads="1"/>
          </p:cNvSpPr>
          <p:nvPr>
            <p:ph type="sldNum" sz="quarter" idx="5"/>
          </p:nvPr>
        </p:nvSpPr>
        <p:spPr bwMode="auto">
          <a:xfrm>
            <a:off x="5072239" y="8688494"/>
            <a:ext cx="1794793" cy="465455"/>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0" hangingPunct="0">
              <a:spcBef>
                <a:spcPct val="0"/>
              </a:spcBef>
              <a:defRPr sz="1200"/>
            </a:lvl1pPr>
          </a:lstStyle>
          <a:p>
            <a:fld id="{AC674F4A-8398-492E-83C1-A6F37185FAA7}" type="slidenum">
              <a:rPr lang="en-US" altLang="en-US"/>
              <a:pPr/>
              <a:t>‹#›</a:t>
            </a:fld>
            <a:endParaRPr lang="en-US" altLang="en-US" dirty="0"/>
          </a:p>
        </p:txBody>
      </p:sp>
    </p:spTree>
    <p:extLst>
      <p:ext uri="{BB962C8B-B14F-4D97-AF65-F5344CB8AC3E}">
        <p14:creationId xmlns:p14="http://schemas.microsoft.com/office/powerpoint/2010/main" val="17638384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emdr.com/what-is-emdr/" TargetMode="External"/><Relationship Id="rId7" Type="http://schemas.openxmlformats.org/officeDocument/2006/relationships/hyperlink" Target="https://sl.bing.net/gjudX8v67Eq" TargetMode="External"/><Relationship Id="rId2" Type="http://schemas.openxmlformats.org/officeDocument/2006/relationships/slide" Target="../slides/slide80.xml"/><Relationship Id="rId1" Type="http://schemas.openxmlformats.org/officeDocument/2006/relationships/notesMaster" Target="../notesMasters/notesMaster1.xml"/><Relationship Id="rId6" Type="http://schemas.openxmlformats.org/officeDocument/2006/relationships/hyperlink" Target="https://stanfordhealthcare.org/medical-conditions/sleep/advanced-sleep-phase-syndrome/treatments/bright-light-therapy.html" TargetMode="External"/><Relationship Id="rId5" Type="http://schemas.openxmlformats.org/officeDocument/2006/relationships/hyperlink" Target="https://www.fammed.wisc.edu/files/webfm-uploads/documents/outreach/im/handout_light_therapy.pdf" TargetMode="External"/><Relationship Id="rId4" Type="http://schemas.openxmlformats.org/officeDocument/2006/relationships/hyperlink" Target="https://www.emdria.org/about-emdr-therap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674F4A-8398-492E-83C1-A6F37185FAA7}" type="slidenum">
              <a:rPr lang="en-US" altLang="en-US" smtClean="0"/>
              <a:pPr/>
              <a:t>1</a:t>
            </a:fld>
            <a:endParaRPr lang="en-US" altLang="en-US" dirty="0"/>
          </a:p>
        </p:txBody>
      </p:sp>
    </p:spTree>
    <p:extLst>
      <p:ext uri="{BB962C8B-B14F-4D97-AF65-F5344CB8AC3E}">
        <p14:creationId xmlns:p14="http://schemas.microsoft.com/office/powerpoint/2010/main" val="841557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a:extLst>
            <a:ext uri="{FF2B5EF4-FFF2-40B4-BE49-F238E27FC236}">
              <a16:creationId xmlns:a16="http://schemas.microsoft.com/office/drawing/2014/main" id="{59564757-3E31-357E-85D4-BAAA526F3E94}"/>
            </a:ext>
          </a:extLst>
        </p:cNvPr>
        <p:cNvGrpSpPr/>
        <p:nvPr/>
      </p:nvGrpSpPr>
      <p:grpSpPr>
        <a:xfrm>
          <a:off x="0" y="0"/>
          <a:ext cx="0" cy="0"/>
          <a:chOff x="0" y="0"/>
          <a:chExt cx="0" cy="0"/>
        </a:xfrm>
      </p:grpSpPr>
      <p:sp>
        <p:nvSpPr>
          <p:cNvPr id="177" name="Google Shape;177;g168133b97fc_0_0:notes">
            <a:extLst>
              <a:ext uri="{FF2B5EF4-FFF2-40B4-BE49-F238E27FC236}">
                <a16:creationId xmlns:a16="http://schemas.microsoft.com/office/drawing/2014/main" id="{B7E208C4-64CD-404D-09F9-293CB7D3E0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68133b97fc_0_0:notes">
            <a:extLst>
              <a:ext uri="{FF2B5EF4-FFF2-40B4-BE49-F238E27FC236}">
                <a16:creationId xmlns:a16="http://schemas.microsoft.com/office/drawing/2014/main" id="{CB5D5689-E9C9-7562-EDF5-41B2F11634C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564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68133b97f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68133b97f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9295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a:extLst>
            <a:ext uri="{FF2B5EF4-FFF2-40B4-BE49-F238E27FC236}">
              <a16:creationId xmlns:a16="http://schemas.microsoft.com/office/drawing/2014/main" id="{E4473714-9B93-0D08-04BC-1595D00A0159}"/>
            </a:ext>
          </a:extLst>
        </p:cNvPr>
        <p:cNvGrpSpPr/>
        <p:nvPr/>
      </p:nvGrpSpPr>
      <p:grpSpPr>
        <a:xfrm>
          <a:off x="0" y="0"/>
          <a:ext cx="0" cy="0"/>
          <a:chOff x="0" y="0"/>
          <a:chExt cx="0" cy="0"/>
        </a:xfrm>
      </p:grpSpPr>
      <p:sp>
        <p:nvSpPr>
          <p:cNvPr id="177" name="Google Shape;177;g168133b97fc_0_0:notes">
            <a:extLst>
              <a:ext uri="{FF2B5EF4-FFF2-40B4-BE49-F238E27FC236}">
                <a16:creationId xmlns:a16="http://schemas.microsoft.com/office/drawing/2014/main" id="{832DEBFA-6A93-4BBD-B3E0-1C7CF98887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68133b97fc_0_0:notes">
            <a:extLst>
              <a:ext uri="{FF2B5EF4-FFF2-40B4-BE49-F238E27FC236}">
                <a16:creationId xmlns:a16="http://schemas.microsoft.com/office/drawing/2014/main" id="{3F7AC2F2-80B5-3FA2-291A-0AAEFE50CF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2914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MG</a:t>
            </a:r>
          </a:p>
        </p:txBody>
      </p:sp>
      <p:sp>
        <p:nvSpPr>
          <p:cNvPr id="4" name="Slide Number Placeholder 3"/>
          <p:cNvSpPr>
            <a:spLocks noGrp="1"/>
          </p:cNvSpPr>
          <p:nvPr>
            <p:ph type="sldNum" sz="quarter" idx="5"/>
          </p:nvPr>
        </p:nvSpPr>
        <p:spPr/>
        <p:txBody>
          <a:bodyPr/>
          <a:lstStyle/>
          <a:p>
            <a:fld id="{02322656-8894-1544-92AA-01B3CF5E6182}" type="slidenum">
              <a:rPr lang="en-US" smtClean="0"/>
              <a:pPr/>
              <a:t>30</a:t>
            </a:fld>
            <a:endParaRPr lang="en-US" dirty="0"/>
          </a:p>
        </p:txBody>
      </p:sp>
    </p:spTree>
    <p:extLst>
      <p:ext uri="{BB962C8B-B14F-4D97-AF65-F5344CB8AC3E}">
        <p14:creationId xmlns:p14="http://schemas.microsoft.com/office/powerpoint/2010/main" val="460460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MB (head and wrist) &amp; MG (ankle and foot)</a:t>
            </a:r>
          </a:p>
        </p:txBody>
      </p:sp>
      <p:sp>
        <p:nvSpPr>
          <p:cNvPr id="4" name="Slide Number Placeholder 3"/>
          <p:cNvSpPr>
            <a:spLocks noGrp="1"/>
          </p:cNvSpPr>
          <p:nvPr>
            <p:ph type="sldNum" sz="quarter" idx="5"/>
          </p:nvPr>
        </p:nvSpPr>
        <p:spPr/>
        <p:txBody>
          <a:bodyPr/>
          <a:lstStyle/>
          <a:p>
            <a:fld id="{AC674F4A-8398-492E-83C1-A6F37185FAA7}" type="slidenum">
              <a:rPr lang="en-US" altLang="en-US" smtClean="0"/>
              <a:pPr/>
              <a:t>32</a:t>
            </a:fld>
            <a:endParaRPr lang="en-US" altLang="en-US" dirty="0"/>
          </a:p>
        </p:txBody>
      </p:sp>
    </p:spTree>
    <p:extLst>
      <p:ext uri="{BB962C8B-B14F-4D97-AF65-F5344CB8AC3E}">
        <p14:creationId xmlns:p14="http://schemas.microsoft.com/office/powerpoint/2010/main" val="855360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MB</a:t>
            </a:r>
          </a:p>
        </p:txBody>
      </p:sp>
      <p:sp>
        <p:nvSpPr>
          <p:cNvPr id="4" name="Slide Number Placeholder 3"/>
          <p:cNvSpPr>
            <a:spLocks noGrp="1"/>
          </p:cNvSpPr>
          <p:nvPr>
            <p:ph type="sldNum" sz="quarter" idx="5"/>
          </p:nvPr>
        </p:nvSpPr>
        <p:spPr/>
        <p:txBody>
          <a:bodyPr/>
          <a:lstStyle/>
          <a:p>
            <a:fld id="{AC674F4A-8398-492E-83C1-A6F37185FAA7}" type="slidenum">
              <a:rPr lang="en-US" altLang="en-US" smtClean="0"/>
              <a:pPr/>
              <a:t>33</a:t>
            </a:fld>
            <a:endParaRPr lang="en-US" altLang="en-US" dirty="0"/>
          </a:p>
        </p:txBody>
      </p:sp>
    </p:spTree>
    <p:extLst>
      <p:ext uri="{BB962C8B-B14F-4D97-AF65-F5344CB8AC3E}">
        <p14:creationId xmlns:p14="http://schemas.microsoft.com/office/powerpoint/2010/main" val="2788816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A3C51-C751-9D0B-15C6-8C52E8EA5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AD4404-17CE-B0C7-C96B-C4E1122F94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303ED5-7765-B519-4CE6-5DDB68FD4A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53FA72-0A9A-1981-6675-1EE7297E5389}"/>
              </a:ext>
            </a:extLst>
          </p:cNvPr>
          <p:cNvSpPr>
            <a:spLocks noGrp="1"/>
          </p:cNvSpPr>
          <p:nvPr>
            <p:ph type="sldNum" sz="quarter" idx="5"/>
          </p:nvPr>
        </p:nvSpPr>
        <p:spPr/>
        <p:txBody>
          <a:bodyPr/>
          <a:lstStyle/>
          <a:p>
            <a:fld id="{AC674F4A-8398-492E-83C1-A6F37185FAA7}" type="slidenum">
              <a:rPr lang="en-US" altLang="en-US" smtClean="0"/>
              <a:pPr/>
              <a:t>34</a:t>
            </a:fld>
            <a:endParaRPr lang="en-US" altLang="en-US" dirty="0"/>
          </a:p>
        </p:txBody>
      </p:sp>
    </p:spTree>
    <p:extLst>
      <p:ext uri="{BB962C8B-B14F-4D97-AF65-F5344CB8AC3E}">
        <p14:creationId xmlns:p14="http://schemas.microsoft.com/office/powerpoint/2010/main" val="1208279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7E4FB-9C65-6B47-1FF5-49577AAF6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B86E24-0D51-60B0-095C-4A51EDF206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42CAE2-D5D1-15A3-B30F-B93E04084B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AF3DB2-EF13-F875-B706-F644F819CB65}"/>
              </a:ext>
            </a:extLst>
          </p:cNvPr>
          <p:cNvSpPr>
            <a:spLocks noGrp="1"/>
          </p:cNvSpPr>
          <p:nvPr>
            <p:ph type="sldNum" sz="quarter" idx="5"/>
          </p:nvPr>
        </p:nvSpPr>
        <p:spPr/>
        <p:txBody>
          <a:bodyPr/>
          <a:lstStyle/>
          <a:p>
            <a:fld id="{02322656-8894-1544-92AA-01B3CF5E6182}" type="slidenum">
              <a:rPr lang="en-US" smtClean="0"/>
              <a:pPr/>
              <a:t>36</a:t>
            </a:fld>
            <a:endParaRPr lang="en-US" dirty="0"/>
          </a:p>
        </p:txBody>
      </p:sp>
    </p:spTree>
    <p:extLst>
      <p:ext uri="{BB962C8B-B14F-4D97-AF65-F5344CB8AC3E}">
        <p14:creationId xmlns:p14="http://schemas.microsoft.com/office/powerpoint/2010/main" val="814378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5951E-6684-DCCC-3E2E-C04A97746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F2B81C-413F-CA2D-00F1-145B3F63A6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6D7963-1CAD-5D2E-AA2F-013265B048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FB55C0-E4A6-1E7E-142B-95062FAABE95}"/>
              </a:ext>
            </a:extLst>
          </p:cNvPr>
          <p:cNvSpPr>
            <a:spLocks noGrp="1"/>
          </p:cNvSpPr>
          <p:nvPr>
            <p:ph type="sldNum" sz="quarter" idx="5"/>
          </p:nvPr>
        </p:nvSpPr>
        <p:spPr/>
        <p:txBody>
          <a:bodyPr/>
          <a:lstStyle/>
          <a:p>
            <a:fld id="{02322656-8894-1544-92AA-01B3CF5E6182}" type="slidenum">
              <a:rPr lang="en-US" smtClean="0"/>
              <a:pPr/>
              <a:t>44</a:t>
            </a:fld>
            <a:endParaRPr lang="en-US" dirty="0"/>
          </a:p>
        </p:txBody>
      </p:sp>
    </p:spTree>
    <p:extLst>
      <p:ext uri="{BB962C8B-B14F-4D97-AF65-F5344CB8AC3E}">
        <p14:creationId xmlns:p14="http://schemas.microsoft.com/office/powerpoint/2010/main" val="1538670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a:extLst>
            <a:ext uri="{FF2B5EF4-FFF2-40B4-BE49-F238E27FC236}">
              <a16:creationId xmlns:a16="http://schemas.microsoft.com/office/drawing/2014/main" id="{2A7A3EE8-5788-1730-5F14-501FFCF46D3D}"/>
            </a:ext>
          </a:extLst>
        </p:cNvPr>
        <p:cNvGrpSpPr/>
        <p:nvPr/>
      </p:nvGrpSpPr>
      <p:grpSpPr>
        <a:xfrm>
          <a:off x="0" y="0"/>
          <a:ext cx="0" cy="0"/>
          <a:chOff x="0" y="0"/>
          <a:chExt cx="0" cy="0"/>
        </a:xfrm>
      </p:grpSpPr>
      <p:sp>
        <p:nvSpPr>
          <p:cNvPr id="177" name="Google Shape;177;g168133b97fc_0_0:notes">
            <a:extLst>
              <a:ext uri="{FF2B5EF4-FFF2-40B4-BE49-F238E27FC236}">
                <a16:creationId xmlns:a16="http://schemas.microsoft.com/office/drawing/2014/main" id="{219275AA-5AF4-6207-B129-A2E3D5FCEE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68133b97fc_0_0:notes">
            <a:extLst>
              <a:ext uri="{FF2B5EF4-FFF2-40B4-BE49-F238E27FC236}">
                <a16:creationId xmlns:a16="http://schemas.microsoft.com/office/drawing/2014/main" id="{9FB13F8F-9A6E-4B4D-69FC-0F6C7B2A3D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988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674F4A-8398-492E-83C1-A6F37185FAA7}" type="slidenum">
              <a:rPr lang="en-US" altLang="en-US" smtClean="0"/>
              <a:pPr/>
              <a:t>8</a:t>
            </a:fld>
            <a:endParaRPr lang="en-US" altLang="en-US" dirty="0"/>
          </a:p>
        </p:txBody>
      </p:sp>
    </p:spTree>
    <p:extLst>
      <p:ext uri="{BB962C8B-B14F-4D97-AF65-F5344CB8AC3E}">
        <p14:creationId xmlns:p14="http://schemas.microsoft.com/office/powerpoint/2010/main" val="2344923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68133b97f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68133b97f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65a5e81947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65a5e8194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65a5e81947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65a5e81947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65a5e81947_2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65a5e81947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1526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65a5e81947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65a5e81947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4623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65a5e81947_2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65a5e81947_2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4963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90F05-A36D-62AE-0202-CAF09E9693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A0A5A-F7BB-9966-1E6D-AE4243047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DAFC58-7A6E-302C-411B-3E567E5CD0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8B94C5-9DAB-A896-8EDE-F922D96A647A}"/>
              </a:ext>
            </a:extLst>
          </p:cNvPr>
          <p:cNvSpPr>
            <a:spLocks noGrp="1"/>
          </p:cNvSpPr>
          <p:nvPr>
            <p:ph type="sldNum" sz="quarter" idx="5"/>
          </p:nvPr>
        </p:nvSpPr>
        <p:spPr/>
        <p:txBody>
          <a:bodyPr/>
          <a:lstStyle/>
          <a:p>
            <a:fld id="{AC674F4A-8398-492E-83C1-A6F37185FAA7}" type="slidenum">
              <a:rPr lang="en-US" altLang="en-US" smtClean="0"/>
              <a:pPr/>
              <a:t>56</a:t>
            </a:fld>
            <a:endParaRPr lang="en-US" altLang="en-US" dirty="0"/>
          </a:p>
        </p:txBody>
      </p:sp>
    </p:spTree>
    <p:extLst>
      <p:ext uri="{BB962C8B-B14F-4D97-AF65-F5344CB8AC3E}">
        <p14:creationId xmlns:p14="http://schemas.microsoft.com/office/powerpoint/2010/main" val="3231936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entury Gothic" panose="020B0502020202020204" pitchFamily="34" charset="0"/>
                <a:ea typeface="Calibri" panose="020F0502020204030204" pitchFamily="34" charset="0"/>
                <a:cs typeface="Calibri" panose="020F0502020204030204" pitchFamily="34" charset="0"/>
              </a:rPr>
              <a:t>number </a:t>
            </a:r>
            <a:r>
              <a:rPr lang="en-US" sz="1200" b="1" dirty="0">
                <a:effectLst/>
                <a:latin typeface="Century Gothic" panose="020B0502020202020204" pitchFamily="34" charset="0"/>
                <a:ea typeface="Calibri" panose="020F0502020204030204" pitchFamily="34" charset="0"/>
                <a:cs typeface="Calibri" panose="020F0502020204030204" pitchFamily="34" charset="0"/>
              </a:rPr>
              <a:t>348</a:t>
            </a:r>
            <a:r>
              <a:rPr lang="en-US" sz="1200" dirty="0">
                <a:effectLst/>
                <a:latin typeface="Century Gothic" panose="020B0502020202020204" pitchFamily="34" charset="0"/>
                <a:ea typeface="Calibri" panose="020F0502020204030204" pitchFamily="34" charset="0"/>
                <a:cs typeface="Calibri" panose="020F0502020204030204" pitchFamily="34" charset="0"/>
              </a:rPr>
              <a:t>, titled “</a:t>
            </a:r>
            <a:r>
              <a:rPr lang="en-US" sz="1200" b="1" dirty="0">
                <a:effectLst/>
                <a:latin typeface="Century Gothic" panose="020B0502020202020204" pitchFamily="34" charset="0"/>
                <a:ea typeface="Calibri" panose="020F0502020204030204" pitchFamily="34" charset="0"/>
                <a:cs typeface="Calibri" panose="020F0502020204030204" pitchFamily="34" charset="0"/>
              </a:rPr>
              <a:t>Integrative Approaches for Common Adolescent and Young Adult (AYA) Conditions: Anxiety, Sleep Disorders, and Disordered Eating</a:t>
            </a:r>
            <a:r>
              <a:rPr lang="en-US" sz="1200" dirty="0">
                <a:effectLst/>
                <a:latin typeface="Century Gothic" panose="020B0502020202020204" pitchFamily="34" charset="0"/>
                <a:ea typeface="Calibri" panose="020F0502020204030204" pitchFamily="34" charset="0"/>
                <a:cs typeface="Calibri" panose="020F0502020204030204" pitchFamily="34" charset="0"/>
              </a:rPr>
              <a:t>”</a:t>
            </a:r>
          </a:p>
          <a:p>
            <a:r>
              <a:rPr lang="en-US" sz="1200" kern="0" dirty="0">
                <a:solidFill>
                  <a:srgbClr val="333333"/>
                </a:solidFill>
                <a:effectLst/>
                <a:latin typeface="Helvetica" panose="020B0604020202020204" pitchFamily="34" charset="0"/>
                <a:ea typeface="Times New Roman" panose="02020603050405020304" pitchFamily="18" charset="0"/>
                <a:cs typeface="Calibri" panose="020F0502020204030204" pitchFamily="34" charset="0"/>
              </a:rPr>
              <a:t>the management of anxiety, disrupted sleep, and disordered eating, all common conditions among the AYA population, with a focus on using a variety of integrative tools. The presentation will start with a representative case vignette and practical strategies and clinical resources toward the management of the case will be shared. Discussion will include means of engagement that is collaborative with AYAs, making care more successful and enjoyable. Clinically meaningful integrative approaches will be discussed. Modalities to be covered include cognitive reframing, yoga and movement therapies, acupressure, Emotional Freedom Techniques (EFT) tapping, aroma-acupoint therapy, nutrition, herbal medicine, breathing techniques, expressive therapies, mindfulness, and self-hypnosis. Where applicable, literature will be referenced, and data shared from the presenters’ clinical sites. Resources will also be identified for further training and reference</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AE28E18A-745A-ED4A-B755-3D0D9ADD49E3}" type="slidenum">
              <a:rPr lang="en-US" smtClean="0"/>
              <a:pPr>
                <a:defRPr/>
              </a:pPr>
              <a:t>57</a:t>
            </a:fld>
            <a:endParaRPr lang="en-US"/>
          </a:p>
        </p:txBody>
      </p:sp>
    </p:spTree>
    <p:extLst>
      <p:ext uri="{BB962C8B-B14F-4D97-AF65-F5344CB8AC3E}">
        <p14:creationId xmlns:p14="http://schemas.microsoft.com/office/powerpoint/2010/main" val="1043089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Golden 2015</a:t>
            </a:r>
          </a:p>
          <a:p>
            <a:r>
              <a:rPr lang="en-US" dirty="0"/>
              <a:t>Modifications to the diagnostic criteria for anorexia nervosa (AN) include removal of a numeric cutoff for low weight; reliance on behavioral manifestations in addition to cognitive symptoms; and elimination of amenorrhea as a criterion necessary for the diagnosis. Although there is less emphasis on a specific weight cutoff, DSM5 recommends less than the fifth percentile body mass index (BMI)</a:t>
            </a:r>
            <a:r>
              <a:rPr lang="en-US" dirty="0" err="1"/>
              <a:t>efor</a:t>
            </a:r>
            <a:r>
              <a:rPr lang="en-US" dirty="0"/>
              <a:t>-age as suggestive of low weight. The criteria for bulimia nervosa (BN) include bingeing and compensatory behaviors once weekly for the past 3 months. Because the revised diagnostic criteria for AN and BN are more inclusive, application of DSM-5 criteria leads to a modest increase in both AN and BN. It also captures a significant number of young people who meet criteria for a new diagnostic category called Avoidant/Restrictive Food Intake Disorder (ARFID) [2e4]. Patients with ARFID do not have weight or shape concerns but restrict their dietary intake because of concerns about taste, texture, color, or smell or may not eat because of fear of swallowing or vomiting. As a result, they do not meet appropriate nutritional and/or energy needs [1]. Another new category called atypical AN describes patients who have lost significant amounts of weight and have other diagnostic features of AN but are not underweight. Binge eating disorder (BED) is officially recognized with similar binge criteria to BN but no compensatory behaviors.</a:t>
            </a:r>
          </a:p>
          <a:p>
            <a:endParaRPr lang="en-US" dirty="0"/>
          </a:p>
          <a:p>
            <a:endParaRPr lang="en-US" dirty="0"/>
          </a:p>
          <a:p>
            <a:r>
              <a:rPr lang="en-US" dirty="0"/>
              <a:t>AAP Hornberger LL, Lane MA, AAP THE COMMITTEE ON ADOLESCENCE. Identification and Management of Eating Disorders in Children and Adolescents. Pediatrics. 2021; 147(1):e2020040279</a:t>
            </a:r>
          </a:p>
          <a:p>
            <a:r>
              <a:rPr lang="en-US" dirty="0"/>
              <a:t>The ultimate goals of care in eating disorders are that children and adolescents are nourished back to their full healthy weight and growth trajectory, that their eating patterns and behaviors are normalized, and that they establish a health relationship with food and their body weight, shape, and size as well as a healthy sense of self. Independent of a specific DSM diagnosis, treatment is focused on nutritional repletion and psychological therapy. Psychotropic medication can be a useful adjunct in select circumstances</a:t>
            </a:r>
          </a:p>
          <a:p>
            <a:r>
              <a:rPr lang="en-US" dirty="0"/>
              <a:t>An important role for the pediatrician is to offer guidance regarding eating and to manage the physical aspects of the illnesses. For all classifications of eating disorders, reestablishing regular eating patterns is a fundamental early step. Meals and snacks are reintroduced or improved in a stepwise manner, with 3 meals and frequent snacks per day. Giving the message that “food is the medicine that is required for recovery” and promoting adherence to taking that medicine at scheduled intervals often helps patients and families get on track.130 A multivitamin with minerals can help ensure that deficits in micronutrients are addressed. To optimize bone health, calcium and vitamin D supplements can be dosed to target recommended daily amounts (elemental calcium: 1000 mg for patients 4–8 years of age, or 1300 mg for patients 9–18 years of age; vitamin D: 600 IU for patients 4–18 years of age).87,131 Patients can be reassured that the bloating discomfort caused by slow gastric emptying improves with regular eating. When constipation is troubling, nutritional strategies, including weight restoration, are the treatments of choice.111 When these interventions are inadequate to alleviate constipation, osmotic (</a:t>
            </a:r>
            <a:r>
              <a:rPr lang="en-US" dirty="0" err="1"/>
              <a:t>eg</a:t>
            </a:r>
            <a:r>
              <a:rPr lang="en-US" dirty="0"/>
              <a:t>, polyethylene glycol 3350) or </a:t>
            </a:r>
            <a:r>
              <a:rPr lang="en-US" dirty="0" err="1"/>
              <a:t>bulkforming</a:t>
            </a:r>
            <a:r>
              <a:rPr lang="en-US" dirty="0"/>
              <a:t> laxatives are preferred over stimulant laxatives. The use of nonstimulant laxatives decreases the risks of electrolyte derangement and avoids the potential hazard of “cathartic colon syndrome” that may be associated with abuse of stimulant cathartics (senna, cascara, bisacodyl, phenolphthalein, anthraquinones).99,11</a:t>
            </a:r>
          </a:p>
          <a:p>
            <a:r>
              <a:rPr lang="en-US" dirty="0"/>
              <a:t>AN: Collaborative Outpatient Care, </a:t>
            </a:r>
            <a:r>
              <a:rPr lang="en-US" dirty="0" err="1"/>
              <a:t>amily</a:t>
            </a:r>
            <a:r>
              <a:rPr lang="en-US" dirty="0"/>
              <a:t>-Based Treatment and </a:t>
            </a:r>
            <a:r>
              <a:rPr lang="en-US" dirty="0" err="1"/>
              <a:t>ParentFocused</a:t>
            </a:r>
            <a:r>
              <a:rPr lang="en-US" dirty="0"/>
              <a:t> Therapy, Day-Treatment Program, Residential Treatment, Hospital-Based Stabilization, Pharmacotherapy for AN,</a:t>
            </a:r>
          </a:p>
          <a:p>
            <a:r>
              <a:rPr lang="en-US" dirty="0"/>
              <a:t>BN BED: Collaborative Outpatient Care, FBT, Pharmacotherapy for Bn and BED</a:t>
            </a:r>
          </a:p>
        </p:txBody>
      </p:sp>
      <p:sp>
        <p:nvSpPr>
          <p:cNvPr id="4" name="Slide Number Placeholder 3"/>
          <p:cNvSpPr>
            <a:spLocks noGrp="1"/>
          </p:cNvSpPr>
          <p:nvPr>
            <p:ph type="sldNum" sz="quarter" idx="5"/>
          </p:nvPr>
        </p:nvSpPr>
        <p:spPr/>
        <p:txBody>
          <a:bodyPr/>
          <a:lstStyle/>
          <a:p>
            <a:pPr>
              <a:defRPr/>
            </a:pPr>
            <a:fld id="{AE28E18A-745A-ED4A-B755-3D0D9ADD49E3}" type="slidenum">
              <a:rPr lang="en-US" smtClean="0"/>
              <a:pPr>
                <a:defRPr/>
              </a:pPr>
              <a:t>59</a:t>
            </a:fld>
            <a:endParaRPr lang="en-US"/>
          </a:p>
        </p:txBody>
      </p:sp>
    </p:spTree>
    <p:extLst>
      <p:ext uri="{BB962C8B-B14F-4D97-AF65-F5344CB8AC3E}">
        <p14:creationId xmlns:p14="http://schemas.microsoft.com/office/powerpoint/2010/main" val="3438563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Arfid</a:t>
            </a:r>
            <a:r>
              <a:rPr lang="en-US" dirty="0"/>
              <a:t> Katzman 2018</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Avoidant Restrictive Food Intake Disorder Debra K. Katzman, MD, </a:t>
            </a:r>
            <a:r>
              <a:rPr lang="en-US" dirty="0" err="1"/>
              <a:t>FRCPCa</a:t>
            </a:r>
            <a:r>
              <a:rPr lang="en-US" dirty="0"/>
              <a:t>, *, Mark L. Norris, MD, </a:t>
            </a:r>
            <a:r>
              <a:rPr lang="en-US" dirty="0" err="1"/>
              <a:t>FRCPCb</a:t>
            </a:r>
            <a:r>
              <a:rPr lang="en-US" dirty="0"/>
              <a:t> , Nancy Zucker, </a:t>
            </a:r>
            <a:r>
              <a:rPr lang="en-US" dirty="0" err="1"/>
              <a:t>PhDc</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Psychiatr</a:t>
            </a:r>
            <a:r>
              <a:rPr lang="en-US" dirty="0"/>
              <a:t> Clin N Am 42 (2019) 45–57 https://doi.org/10.1016/j.psc.2018.10.003</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Zaker</a:t>
            </a:r>
            <a:r>
              <a:rPr lang="en-US" dirty="0"/>
              <a:t> et al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ARFID has been separated from other EDs research as it is a relatively new diagnosis that arose after DSM-5 was released. Since that time, research has shown that, unlike other EDs, ARFID presents more in males7–9 at a young age10,11 and often with psychiatric comorbidities, such as anxiety (most common), attention-deficit/ hyperactivity disorder, and autism spectrum disorder. One systemic review with 3 case studies, and one RCT, using eye movement desensitization and reprocessing (EMDR) in participants suspected to have trauma as the etiology of their eating disorders, demonstrated positive effects one year after follow up but there was not enough evidence to support the efficacy of EMDR.12 In the past, patients, that would now be known as ARFID, were given the diagnosis of pediatric feeding disorders or failure to thrive with nutritional management and/or behavioral interventions. Since large number of these children have anxiety and the use of self-regulation and anxiety management techniques are used. However, family-based interventions go one step further by empowering parents and have been widely researched. They have consistently shown efficacy, accessibility, and feasibility in several case reports,13,14 case series,15 pilot studies,16,17 clinical trials,18 and an RTC.19 Even family interventions using telemedicine are effective.20 Of note, family interventions/programs vary widely in content, but most seem to be effective and accessible.</a:t>
            </a:r>
          </a:p>
          <a:p>
            <a:endParaRPr lang="en-US" dirty="0"/>
          </a:p>
        </p:txBody>
      </p:sp>
      <p:sp>
        <p:nvSpPr>
          <p:cNvPr id="4" name="Slide Number Placeholder 3"/>
          <p:cNvSpPr>
            <a:spLocks noGrp="1"/>
          </p:cNvSpPr>
          <p:nvPr>
            <p:ph type="sldNum" sz="quarter" idx="5"/>
          </p:nvPr>
        </p:nvSpPr>
        <p:spPr/>
        <p:txBody>
          <a:bodyPr/>
          <a:lstStyle/>
          <a:p>
            <a:pPr>
              <a:defRPr/>
            </a:pPr>
            <a:fld id="{AE28E18A-745A-ED4A-B755-3D0D9ADD49E3}" type="slidenum">
              <a:rPr lang="en-US" smtClean="0"/>
              <a:pPr>
                <a:defRPr/>
              </a:pPr>
              <a:t>60</a:t>
            </a:fld>
            <a:endParaRPr lang="en-US"/>
          </a:p>
        </p:txBody>
      </p:sp>
    </p:spTree>
    <p:extLst>
      <p:ext uri="{BB962C8B-B14F-4D97-AF65-F5344CB8AC3E}">
        <p14:creationId xmlns:p14="http://schemas.microsoft.com/office/powerpoint/2010/main" val="2382014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674F4A-8398-492E-83C1-A6F37185FAA7}" type="slidenum">
              <a:rPr lang="en-US" altLang="en-US" smtClean="0"/>
              <a:pPr/>
              <a:t>15</a:t>
            </a:fld>
            <a:endParaRPr lang="en-US" altLang="en-US" dirty="0"/>
          </a:p>
        </p:txBody>
      </p:sp>
    </p:spTree>
    <p:extLst>
      <p:ext uri="{BB962C8B-B14F-4D97-AF65-F5344CB8AC3E}">
        <p14:creationId xmlns:p14="http://schemas.microsoft.com/office/powerpoint/2010/main" val="472385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pt-BR" dirty="0"/>
              <a:t>JAMA Pediatr. 2023;177(4):363-372. doi:10.1001/jamapediatrics.2022.5848 </a:t>
            </a:r>
            <a:r>
              <a:rPr lang="en-US" sz="1200" dirty="0">
                <a:latin typeface="+mn-lt"/>
              </a:rPr>
              <a:t>1999-2022: global prevalence was 22.36%.</a:t>
            </a:r>
          </a:p>
          <a:p>
            <a:endParaRPr lang="pt-BR" dirty="0"/>
          </a:p>
          <a:p>
            <a:r>
              <a:rPr lang="en-US" dirty="0"/>
              <a:t>IMPORTANCE The 5-item Sick, Control, One, Fat, Food (SCOFF) questionnaire is the most widely used screening measure for eating disorders. However, no previous systematic review and meta-analysis determined the proportion of disordered eating among children and adolescents. OBJECTIVE To establish the proportion among children and adolescents of disordered eating as assessed with the SCOFF tool. DATA SOURCES Four databases were systematically searched (PubMed, Scopus, Web of Science, and the Cochrane Library) with date limits from January 1999 to November 2022. STUDY SELECTION Studies were required to meet the following criteria: (1) participants: studies of community samples of children and adolescents aged 6 to 18 years and (2) outcome: disordered eating assessed by the SCOFF questionnaire. The exclusion criteria included (1) studies conducted with young people who had a diagnosis of physical or mental disorders; (2) studies that were published before 1999 because the SCOFF questionnaire was designed in that year; (3) studies in which data were collected during COVID-19 because they could introduce selection bias; (4) studies based on data from the same surveys/studies to avoid duplication; and (5) systematic reviews and/or meta-analyses and qualitative and case studies. DATA EXTRACTION AND SYNTHESIS A systematic review and meta-analysis was performed according to the Preferred Reporting Items for Systematic Reviews and Meta-analyses (PRISMA) reporting guideline. MAIN OUTCOMES AND MEASURES Proportion of disordered eating among children and adolescents assessed with the SCOFF tool. RESULTS Thirty-two studies, including 63 181 participants, from 16 countries were included in this systematic review and meta-analysis. The overall proportion of children and adolescents with disordered eating was 22.36% (95% CI, 18.84%-26.09%; P &lt; .001; n = 63 181) (I 2 = 98.58%). Girls were significantly more likely to report disordered eating (30.03%; 95% CI, 25.61%-34.65%; n = 27 548) than boys (16.98%; 95% CI, 13.46%-20.81%; n = 26 170) (P &lt; .001). Disordered eating became more elevated with increasing age (B, 0.03; 95% CI, 0-0.06; P = .049) and body mass index (B, 0.03; 95% CI, 0.01-0.05; P &lt; .001). CONCLUSIONS AND RELEVANCE In this systematic review and meta-analysis, the available evidence from 32 studies comprising large samples from 16 countries showed that 22% of children and adolescents showed disordered eating according to the SCOFF tool. Proportion of disordered eating was further elevated among girls, as well as with increasing age and body mass index. These high figures are concerning from a public health perspective and highlight the need to implement strategies for preventing eating disorders</a:t>
            </a:r>
          </a:p>
          <a:p>
            <a:endParaRPr lang="en-US" dirty="0"/>
          </a:p>
          <a:p>
            <a:r>
              <a:rPr lang="en-US" dirty="0" err="1"/>
              <a:t>Milliren</a:t>
            </a:r>
            <a:r>
              <a:rPr lang="en-US" dirty="0"/>
              <a:t> CE, Richmond TK, Hudgins JD. Emergency Department Visits and Hospitalizations for Eating Disorders During the COVID-19 Pandemic. Pediatrics. 2023;151(1): e2022058198</a:t>
            </a:r>
          </a:p>
          <a:p>
            <a:r>
              <a:rPr lang="en-US" dirty="0"/>
              <a:t>BACKGROUND AND OBJECTIVES: Recent studies have reported increasing eating disorder incidence and severity following the coronavirus disease 2019 (COVID-19) pandemic. In a diverse cohort of pediatric hospitals, we examined trends in the volume of emergency visits and inpatient admissions for eating disorders before and during the pandemic. METHODS: We examined monthly trends in volume of patients with eating disorders (identified by principal International Classification of Diseases, 10th Revision, diagnosis codes) across 38 hospitals in the Pediatric Health Information System pre– (January 2018–March 2020) and post–COVID-19 onset (April 2020–June 2022). Using interrupted time series analysis, we examined the pre- and post monthly trends in eating disorder emergency and inpatient volume. RESULTS: Before the pandemic, eating disorder emergency visit volume was increasing by 1.50 visits per month (P 5 .006), whereas in the first year </a:t>
            </a:r>
            <a:r>
              <a:rPr lang="en-US" dirty="0" err="1"/>
              <a:t>postonset</a:t>
            </a:r>
            <a:r>
              <a:rPr lang="en-US" dirty="0"/>
              <a:t>, visits increased by 12.9 per month (P &lt; .001), followed by a 6.3 per month decrease in the second year </a:t>
            </a:r>
            <a:r>
              <a:rPr lang="en-US" dirty="0" err="1"/>
              <a:t>postonset</a:t>
            </a:r>
            <a:r>
              <a:rPr lang="en-US" dirty="0"/>
              <a:t> (P &lt; .001). Pre–COVID-19, eating disorder inpatient volume was increasing by 1.70 admissions per month (P 5 .01). In the first year </a:t>
            </a:r>
            <a:r>
              <a:rPr lang="en-US" dirty="0" err="1"/>
              <a:t>postonset</a:t>
            </a:r>
            <a:r>
              <a:rPr lang="en-US" dirty="0"/>
              <a:t>, inpatient volume increased by 11.9 per month (P &lt; .001), followed by a 7.6 per month decrease in the second year </a:t>
            </a:r>
            <a:r>
              <a:rPr lang="en-US" dirty="0" err="1"/>
              <a:t>postonset</a:t>
            </a:r>
            <a:r>
              <a:rPr lang="en-US" dirty="0"/>
              <a:t> (P &lt; .001). CONCLUSIONS: The volume of patients seeking emergency and inpatient eating disorder care at pediatric hospitals has increased dramatically since the pandemic onset and has not returned to </a:t>
            </a:r>
            <a:r>
              <a:rPr lang="en-US" dirty="0" err="1"/>
              <a:t>prepandemic</a:t>
            </a:r>
            <a:r>
              <a:rPr lang="en-US" dirty="0"/>
              <a:t> levels despite a decline in the second year </a:t>
            </a:r>
            <a:r>
              <a:rPr lang="en-US" dirty="0" err="1"/>
              <a:t>postonset</a:t>
            </a:r>
            <a:r>
              <a:rPr lang="en-US" dirty="0"/>
              <a:t>, with important implications for hospital capacity</a:t>
            </a:r>
          </a:p>
        </p:txBody>
      </p:sp>
      <p:sp>
        <p:nvSpPr>
          <p:cNvPr id="4" name="Slide Number Placeholder 3"/>
          <p:cNvSpPr>
            <a:spLocks noGrp="1"/>
          </p:cNvSpPr>
          <p:nvPr>
            <p:ph type="sldNum" sz="quarter" idx="5"/>
          </p:nvPr>
        </p:nvSpPr>
        <p:spPr/>
        <p:txBody>
          <a:bodyPr/>
          <a:lstStyle/>
          <a:p>
            <a:pPr>
              <a:defRPr/>
            </a:pPr>
            <a:fld id="{AE28E18A-745A-ED4A-B755-3D0D9ADD49E3}" type="slidenum">
              <a:rPr lang="en-US" smtClean="0"/>
              <a:pPr>
                <a:defRPr/>
              </a:pPr>
              <a:t>61</a:t>
            </a:fld>
            <a:endParaRPr lang="en-US"/>
          </a:p>
        </p:txBody>
      </p:sp>
    </p:spTree>
    <p:extLst>
      <p:ext uri="{BB962C8B-B14F-4D97-AF65-F5344CB8AC3E}">
        <p14:creationId xmlns:p14="http://schemas.microsoft.com/office/powerpoint/2010/main" val="1289112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Canadian practice guidelines for the treatment of children and adolescents with eating disorders Couturier et al. Journal of Eating Disorders (2020) 8:4 https://doi.org/10.1186/s40337-020-0277-8 </a:t>
            </a:r>
          </a:p>
          <a:p>
            <a:r>
              <a:rPr lang="en-US" dirty="0"/>
              <a:t>Objectives: Eating disorders are common and serious conditions affecting up to 4% of the population. The mortality rate is high. Despite the seriousness and prevalence of eating disorders in children and adolescents, no Canadian practice guidelines exist to facilitate treatment decisions. This leaves clinicians without any guidance as to which treatment they should use. Our objective was to produce such a guideline. Methods: Using systematic review, the Grading of Recommendations Assessment, Development, and Evaluation (GRADE) system, and the assembly of a panel of diverse stakeholders from across the country, we developed high quality treatment guidelines that are focused on interventions for children and adolescents with eating disorders. Results: Strong recommendations were supported specifically in </a:t>
            </a:r>
            <a:r>
              <a:rPr lang="en-US" dirty="0" err="1"/>
              <a:t>favour</a:t>
            </a:r>
            <a:r>
              <a:rPr lang="en-US" dirty="0"/>
              <a:t> of Family-Based Treatment, and more generally in terms of least intensive treatment environment. Weak recommendations in </a:t>
            </a:r>
            <a:r>
              <a:rPr lang="en-US" dirty="0" err="1"/>
              <a:t>favour</a:t>
            </a:r>
            <a:r>
              <a:rPr lang="en-US" dirty="0"/>
              <a:t> of Multi-Family Therapy, Cognitive </a:t>
            </a:r>
            <a:r>
              <a:rPr lang="en-US" dirty="0" err="1"/>
              <a:t>Behavioural</a:t>
            </a:r>
            <a:r>
              <a:rPr lang="en-US" dirty="0"/>
              <a:t> Therapy, Adolescent Focused Psychotherapy, adjunctive Yoga and atypical antipsychotics were confirmed. Conclusions: Several gaps for future work were identified including enhanced research efforts on new primary and adjunctive treatments in order to address severe eating disorders and complex co-morbidities.</a:t>
            </a:r>
          </a:p>
          <a:p>
            <a:endParaRPr lang="en-US" dirty="0"/>
          </a:p>
        </p:txBody>
      </p:sp>
      <p:sp>
        <p:nvSpPr>
          <p:cNvPr id="4" name="Slide Number Placeholder 3"/>
          <p:cNvSpPr>
            <a:spLocks noGrp="1"/>
          </p:cNvSpPr>
          <p:nvPr>
            <p:ph type="sldNum" sz="quarter" idx="5"/>
          </p:nvPr>
        </p:nvSpPr>
        <p:spPr/>
        <p:txBody>
          <a:bodyPr/>
          <a:lstStyle/>
          <a:p>
            <a:pPr>
              <a:defRPr/>
            </a:pPr>
            <a:fld id="{AE28E18A-745A-ED4A-B755-3D0D9ADD49E3}" type="slidenum">
              <a:rPr lang="en-US" smtClean="0"/>
              <a:pPr>
                <a:defRPr/>
              </a:pPr>
              <a:t>62</a:t>
            </a:fld>
            <a:endParaRPr lang="en-US"/>
          </a:p>
        </p:txBody>
      </p:sp>
    </p:spTree>
    <p:extLst>
      <p:ext uri="{BB962C8B-B14F-4D97-AF65-F5344CB8AC3E}">
        <p14:creationId xmlns:p14="http://schemas.microsoft.com/office/powerpoint/2010/main" val="3295510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Complementary and Integrative Medicine and Eating Disorders in Youth: Traditional Yoga, Virtual Reality, Light Therapy, Neurofeedback, Acupuncture, Energy Psychology Techniques, Art Therapies, and </a:t>
            </a:r>
            <a:r>
              <a:rPr lang="en-US" sz="1200" dirty="0" err="1"/>
              <a:t>Spirituality</a:t>
            </a:r>
            <a:r>
              <a:rPr lang="en-US" dirty="0" err="1"/>
              <a:t>Child</a:t>
            </a:r>
            <a:r>
              <a:rPr lang="en-US" dirty="0"/>
              <a:t> </a:t>
            </a:r>
            <a:r>
              <a:rPr lang="en-US" dirty="0" err="1"/>
              <a:t>Adolesc</a:t>
            </a:r>
            <a:r>
              <a:rPr lang="en-US" dirty="0"/>
              <a:t> Psychiatric Clin N Am 32 (2023) 421–450 https://doi.org/10.1016/j.chc.2022.08.014</a:t>
            </a:r>
          </a:p>
          <a:p>
            <a:r>
              <a:rPr lang="en-US" dirty="0" err="1"/>
              <a:t>Zakers</a:t>
            </a:r>
            <a:r>
              <a:rPr lang="en-US" dirty="0"/>
              <a:t> and </a:t>
            </a:r>
            <a:r>
              <a:rPr lang="en-US" dirty="0" err="1"/>
              <a:t>cimolai</a:t>
            </a:r>
            <a:endParaRPr lang="en-US" dirty="0"/>
          </a:p>
          <a:p>
            <a:endParaRPr lang="en-US" dirty="0"/>
          </a:p>
          <a:p>
            <a:r>
              <a:rPr lang="en-US" dirty="0"/>
              <a:t> Overall, eating disorders (EDs) are challenging, and there are no medications or supplements that treat the core symptoms of ED (except </a:t>
            </a:r>
            <a:r>
              <a:rPr lang="en-US" dirty="0" err="1"/>
              <a:t>lisdexamfetamine</a:t>
            </a:r>
            <a:r>
              <a:rPr lang="en-US" dirty="0"/>
              <a:t> for binge eating disorder). The use of medications is primarily to treat comorbid disorders.  Treatments for ED are primarily therapy-based and require a multidisciplinary approach, and traditional therapeutic approaches are not considered complementary and integrative medicine (CIM) for this disorder. All treatments discussed should be considered part of a comprehensive clinical protocol.  Yoga for ED has a good to moderate evidence of efficacy on core symptoms in several meta-analyses and RCT. However, the type of yoga, duration, and frequency necessary for efficacy have not been established. Of note, traditional yoga practices that incorporate mindfulness and not just as a form of exercise are programs that show efficacy.  Technology-based interventions like virtual reality (VR) for EDs focus on eating and body image exposure. During COVID, VR has been increasingly used due to its efficacy and accessibility</a:t>
            </a:r>
          </a:p>
          <a:p>
            <a:r>
              <a:rPr lang="en-US" dirty="0"/>
              <a:t>Eye movement desensitization and reprocessing (EMDR) and biofeedback/neurofeedback both have moderate–good research and can be used on a VR platform. Biofeedback and neurofeedback increased the ability to tolerate better stress and cope with situations involving food. Whereas EMDR has limited research, it addresses negative memories/ trauma associated with body image and eating.  Music therapy, especially songwriting, as an adjunct can be very helpful due to its ability to elicit issues not shared with the therapeutic team.  Other therapies mentioned have insufficient evidence.  Medications: If the proposed mechanism of action of ED is associated with infection/inflammatory reactions. Ketamine and Ayahuasca may work due to extensive bowel prep, eliminating caseinolytic mitochondrial matrix peptidase chaperone subunit B and the possible mental reset they may occur more than the actual medications themselves.  Relaxations: Spirituality/religious, message, acupuncture, energy psychologies (EMDR and EFT), and art therapies (umbrella of therapies including art therapy, music medicine, dance/movement therapy, and drama therapy) may assist by decreasing the inflammation processes.  Circadian rhythm balance: Bright light therapy assists by helping regulate circadian rhythm, promoting better sleep/wake, and by extension, regulating the feeding cycle.</a:t>
            </a:r>
          </a:p>
        </p:txBody>
      </p:sp>
      <p:sp>
        <p:nvSpPr>
          <p:cNvPr id="4" name="Slide Number Placeholder 3"/>
          <p:cNvSpPr>
            <a:spLocks noGrp="1"/>
          </p:cNvSpPr>
          <p:nvPr>
            <p:ph type="sldNum" sz="quarter" idx="5"/>
          </p:nvPr>
        </p:nvSpPr>
        <p:spPr/>
        <p:txBody>
          <a:bodyPr/>
          <a:lstStyle/>
          <a:p>
            <a:pPr>
              <a:defRPr/>
            </a:pPr>
            <a:fld id="{AE28E18A-745A-ED4A-B755-3D0D9ADD49E3}" type="slidenum">
              <a:rPr lang="en-US" smtClean="0"/>
              <a:pPr>
                <a:defRPr/>
              </a:pPr>
              <a:t>63</a:t>
            </a:fld>
            <a:endParaRPr lang="en-US"/>
          </a:p>
        </p:txBody>
      </p:sp>
    </p:spTree>
    <p:extLst>
      <p:ext uri="{BB962C8B-B14F-4D97-AF65-F5344CB8AC3E}">
        <p14:creationId xmlns:p14="http://schemas.microsoft.com/office/powerpoint/2010/main" val="3880429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Zakers</a:t>
            </a:r>
            <a:endParaRPr lang="en-US" dirty="0"/>
          </a:p>
          <a:p>
            <a:r>
              <a:rPr lang="en-US" dirty="0"/>
              <a:t>A: recommend </a:t>
            </a:r>
            <a:r>
              <a:rPr lang="en-US" dirty="0" err="1"/>
              <a:t>strogly</a:t>
            </a:r>
            <a:endParaRPr lang="en-US" dirty="0"/>
          </a:p>
          <a:p>
            <a:r>
              <a:rPr lang="en-US" dirty="0"/>
              <a:t>B recommend</a:t>
            </a:r>
          </a:p>
          <a:p>
            <a:r>
              <a:rPr lang="en-US" dirty="0"/>
              <a:t>C neutral</a:t>
            </a:r>
          </a:p>
          <a:p>
            <a:r>
              <a:rPr lang="en-US" dirty="0"/>
              <a:t>D discourage</a:t>
            </a:r>
          </a:p>
          <a:p>
            <a:r>
              <a:rPr lang="en-US" dirty="0"/>
              <a:t>I insufficient</a:t>
            </a:r>
          </a:p>
          <a:p>
            <a:endParaRPr lang="en-US" dirty="0"/>
          </a:p>
        </p:txBody>
      </p:sp>
      <p:sp>
        <p:nvSpPr>
          <p:cNvPr id="4" name="Slide Number Placeholder 3"/>
          <p:cNvSpPr>
            <a:spLocks noGrp="1"/>
          </p:cNvSpPr>
          <p:nvPr>
            <p:ph type="sldNum" sz="quarter" idx="5"/>
          </p:nvPr>
        </p:nvSpPr>
        <p:spPr/>
        <p:txBody>
          <a:bodyPr/>
          <a:lstStyle/>
          <a:p>
            <a:pPr>
              <a:defRPr/>
            </a:pPr>
            <a:fld id="{AE28E18A-745A-ED4A-B755-3D0D9ADD49E3}" type="slidenum">
              <a:rPr lang="en-US" smtClean="0"/>
              <a:pPr>
                <a:defRPr/>
              </a:pPr>
              <a:t>64</a:t>
            </a:fld>
            <a:endParaRPr lang="en-US"/>
          </a:p>
        </p:txBody>
      </p:sp>
    </p:spTree>
    <p:extLst>
      <p:ext uri="{BB962C8B-B14F-4D97-AF65-F5344CB8AC3E}">
        <p14:creationId xmlns:p14="http://schemas.microsoft.com/office/powerpoint/2010/main" val="2670181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Overall, it seems that traditional yoga can affect positive change toward the prevention and treatment of EDs in youth. It is essential to understand that yoga is a way of life, not a temporary "fix" to a problem. In utilizing yoga for therapeutic purposes, the goal is to change behaviors through balance, acceptance, and knowledge of one’s true self</a:t>
            </a:r>
          </a:p>
          <a:p>
            <a:endParaRPr lang="en-US" dirty="0"/>
          </a:p>
          <a:p>
            <a:r>
              <a:rPr lang="en-US" dirty="0"/>
              <a:t>Yoga is a way of life that teaches balance in living. Movement is only one part of yoga. Yoga guides individuals in controlling their mind, body, and breath and brings CIM and EDs in Youth 423 them closer to their spiritual body and true divine self. Yoga therapy uses yoga and Ayurveda principles to promote health and balance. Modern lifestyle has influenced the development of many diseases such as </a:t>
            </a:r>
            <a:r>
              <a:rPr lang="en-US" dirty="0" err="1"/>
              <a:t>EDs.</a:t>
            </a:r>
            <a:r>
              <a:rPr lang="en-US" dirty="0"/>
              <a:t> Yoga therapy is postulated to treat EDs by fostering a balanced/yogic lifestyle and encourages individuals to look inward to help build, support, and maintain protective factors. This practice goes beyond the mind and body to affect change in well-being and reduce the risk for disordered eating through use of self-compassion, self-kindness, and the integration of the body by physical practice, and mind through, mindfulness, meditation, and breath work. Yoga allows for a better understanding/control over physical sensations (by increasing the ability to understand bodily cues), emotions, and cognitions. More specifically, yoga focuses on the gut-brain axis to affect change in Eds</a:t>
            </a:r>
          </a:p>
          <a:p>
            <a:endParaRPr lang="en-US" dirty="0"/>
          </a:p>
          <a:p>
            <a:r>
              <a:rPr lang="en-US" dirty="0"/>
              <a:t>In yoga, these principles are incorporated into movement while focusing on breath work, which helps individuals change perceptions of themselves. For example, a meta-analysis (n 5 2173; predominantly youth) of mindfulness-based yoga (aka traditional yoga) showed a statistically significant improvement in </a:t>
            </a:r>
            <a:r>
              <a:rPr lang="en-US" dirty="0" err="1"/>
              <a:t>selfesteem</a:t>
            </a:r>
            <a:r>
              <a:rPr lang="en-US" dirty="0"/>
              <a:t>, body image, and body appreciation of participants postintervention.2</a:t>
            </a:r>
          </a:p>
        </p:txBody>
      </p:sp>
      <p:sp>
        <p:nvSpPr>
          <p:cNvPr id="4" name="Slide Number Placeholder 3"/>
          <p:cNvSpPr>
            <a:spLocks noGrp="1"/>
          </p:cNvSpPr>
          <p:nvPr>
            <p:ph type="sldNum" sz="quarter" idx="5"/>
          </p:nvPr>
        </p:nvSpPr>
        <p:spPr/>
        <p:txBody>
          <a:bodyPr/>
          <a:lstStyle/>
          <a:p>
            <a:pPr>
              <a:defRPr/>
            </a:pPr>
            <a:fld id="{AE28E18A-745A-ED4A-B755-3D0D9ADD49E3}" type="slidenum">
              <a:rPr lang="en-US" smtClean="0"/>
              <a:pPr>
                <a:defRPr/>
              </a:pPr>
              <a:t>65</a:t>
            </a:fld>
            <a:endParaRPr lang="en-US"/>
          </a:p>
        </p:txBody>
      </p:sp>
    </p:spTree>
    <p:extLst>
      <p:ext uri="{BB962C8B-B14F-4D97-AF65-F5344CB8AC3E}">
        <p14:creationId xmlns:p14="http://schemas.microsoft.com/office/powerpoint/2010/main" val="607039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Zakers</a:t>
            </a:r>
            <a:r>
              <a:rPr lang="en-US" dirty="0"/>
              <a:t> 2023</a:t>
            </a:r>
          </a:p>
          <a:p>
            <a:r>
              <a:rPr lang="en-US" dirty="0"/>
              <a:t>In virtual reality (VR), ED patients are repeatedly exposed to emotionally provoking eating-related situations and body images that typically result in maladaptive behaviors (</a:t>
            </a:r>
            <a:r>
              <a:rPr lang="en-US" dirty="0" err="1"/>
              <a:t>eg</a:t>
            </a:r>
            <a:r>
              <a:rPr lang="en-US" dirty="0"/>
              <a:t>, binge eating and restricting). Virtual exposure has been considered an alternative for imaginary exposure and an intermediate step for in vivo exposure in combination with embodiment-based procedures and CBT. Psychometric instruments can collect information through patient reporting. VR can produce a sense of "being there" in the middle of the virtual environment where the subject can stay and live a specific experience, evoking emotional responses and a sense of </a:t>
            </a:r>
            <a:r>
              <a:rPr lang="en-US" dirty="0" err="1"/>
              <a:t>selfreflectiveness</a:t>
            </a:r>
            <a:r>
              <a:rPr lang="en-US" dirty="0"/>
              <a:t> as though it was in real time but in a safe environment. VR may allow assessment and treatment to be more accurate.3</a:t>
            </a:r>
          </a:p>
        </p:txBody>
      </p:sp>
      <p:sp>
        <p:nvSpPr>
          <p:cNvPr id="4" name="Slide Number Placeholder 3"/>
          <p:cNvSpPr>
            <a:spLocks noGrp="1"/>
          </p:cNvSpPr>
          <p:nvPr>
            <p:ph type="sldNum" sz="quarter" idx="5"/>
          </p:nvPr>
        </p:nvSpPr>
        <p:spPr/>
        <p:txBody>
          <a:bodyPr/>
          <a:lstStyle/>
          <a:p>
            <a:pPr>
              <a:defRPr/>
            </a:pPr>
            <a:fld id="{AE28E18A-745A-ED4A-B755-3D0D9ADD49E3}" type="slidenum">
              <a:rPr lang="en-US" smtClean="0"/>
              <a:pPr>
                <a:defRPr/>
              </a:pPr>
              <a:t>66</a:t>
            </a:fld>
            <a:endParaRPr lang="en-US"/>
          </a:p>
        </p:txBody>
      </p:sp>
    </p:spTree>
    <p:extLst>
      <p:ext uri="{BB962C8B-B14F-4D97-AF65-F5344CB8AC3E}">
        <p14:creationId xmlns:p14="http://schemas.microsoft.com/office/powerpoint/2010/main" val="240852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E28E18A-745A-ED4A-B755-3D0D9ADD49E3}" type="slidenum">
              <a:rPr lang="en-US" smtClean="0"/>
              <a:pPr>
                <a:defRPr/>
              </a:pPr>
              <a:t>68</a:t>
            </a:fld>
            <a:endParaRPr lang="en-US"/>
          </a:p>
        </p:txBody>
      </p:sp>
    </p:spTree>
    <p:extLst>
      <p:ext uri="{BB962C8B-B14F-4D97-AF65-F5344CB8AC3E}">
        <p14:creationId xmlns:p14="http://schemas.microsoft.com/office/powerpoint/2010/main" val="20596789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E28E18A-745A-ED4A-B755-3D0D9ADD49E3}" type="slidenum">
              <a:rPr lang="en-US" smtClean="0"/>
              <a:pPr>
                <a:defRPr/>
              </a:pPr>
              <a:t>69</a:t>
            </a:fld>
            <a:endParaRPr lang="en-US"/>
          </a:p>
        </p:txBody>
      </p:sp>
    </p:spTree>
    <p:extLst>
      <p:ext uri="{BB962C8B-B14F-4D97-AF65-F5344CB8AC3E}">
        <p14:creationId xmlns:p14="http://schemas.microsoft.com/office/powerpoint/2010/main" val="2577998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decades of mindfulness-based interventions for binge eating: A systematic review and meta-analysis Dominique </a:t>
            </a:r>
            <a:r>
              <a:rPr lang="en-US" dirty="0" err="1"/>
              <a:t>Grohmann</a:t>
            </a:r>
            <a:r>
              <a:rPr lang="en-US" dirty="0"/>
              <a:t>, Keith R. </a:t>
            </a:r>
            <a:r>
              <a:rPr lang="en-US" b="1" dirty="0"/>
              <a:t>Laws</a:t>
            </a:r>
          </a:p>
          <a:p>
            <a:r>
              <a:rPr lang="en-US" b="1" dirty="0"/>
              <a:t>Objective</a:t>
            </a:r>
            <a:r>
              <a:rPr lang="en-US" dirty="0"/>
              <a:t>: Mindfulness-based interventions (MBIs) are being increasingly used as interventions for eating disorders including binge eating. This systematic review and meta-analysis aimed to assess two decades of research on the efficacy of MBIs in reducing binge eating severity. Methods: We searched PubMed, Scopus and Cochrane Library for trials assessing the use of MBIs to treat binge eating severity in both clinical and non-clinical samples. The systematic review and meta-analysis was preregistered at PROSPERO (CRD42020182395). Results: Twenty studies involving 21 samples (11 RCT and 10 uncontrolled samples) met inclusion criteria. Random effects meta-analyses on the 11 RCT samples (n = 618: MBIs n = 335, controls n = 283) showed that MBIs significantly reduced binge eating severity (g = − 0.39, 95% CI -0.68, − 0.11) at end of trial, but was not maintained at follow-up (g = − 0.06, 95% CI, − 0.31, 0.20, k = 5). No evidence of publication bias was detected. On the Cochrane Risk of Bias Tool 2, trials were rarely rated at high risk of bias and drop-out rates did not differ between MBIs and control groups. MBIs also significantly reduced depression, and improved both emotion regulation and mindfulness ability. Conclusion: MBIs reduce binge eating severity at the end of trials. Benefits were not maintained at follow-up; however, only five studies were assessed. Future well-powered trials should focus on assessing diversity better, including more men and people from ethnic minority backgrounds</a:t>
            </a:r>
          </a:p>
          <a:p>
            <a:endParaRPr lang="en-US" dirty="0"/>
          </a:p>
        </p:txBody>
      </p:sp>
      <p:sp>
        <p:nvSpPr>
          <p:cNvPr id="4" name="Slide Number Placeholder 3"/>
          <p:cNvSpPr>
            <a:spLocks noGrp="1"/>
          </p:cNvSpPr>
          <p:nvPr>
            <p:ph type="sldNum" sz="quarter" idx="5"/>
          </p:nvPr>
        </p:nvSpPr>
        <p:spPr/>
        <p:txBody>
          <a:bodyPr/>
          <a:lstStyle/>
          <a:p>
            <a:pPr>
              <a:defRPr/>
            </a:pPr>
            <a:fld id="{AE28E18A-745A-ED4A-B755-3D0D9ADD49E3}" type="slidenum">
              <a:rPr lang="en-US" smtClean="0"/>
              <a:pPr>
                <a:defRPr/>
              </a:pPr>
              <a:t>70</a:t>
            </a:fld>
            <a:endParaRPr lang="en-US"/>
          </a:p>
        </p:txBody>
      </p:sp>
    </p:spTree>
    <p:extLst>
      <p:ext uri="{BB962C8B-B14F-4D97-AF65-F5344CB8AC3E}">
        <p14:creationId xmlns:p14="http://schemas.microsoft.com/office/powerpoint/2010/main" val="195281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Zakers</a:t>
            </a:r>
            <a:endParaRPr lang="en-US" dirty="0"/>
          </a:p>
          <a:p>
            <a:r>
              <a:rPr lang="en-US" dirty="0"/>
              <a:t>Interest in the link between AN (AN) and autoimmune disorders has arisen. Of note, region rs4622308 on chromosome 12 has also been linked to autoimmune diseases.3 This link between EDs and inflammatory processes was further studied, showing a solid bidirectional relationship between ED and autoimmune disease.4,5 In addition, these studies also discovered an association between ED and the microbiome.. Micronutrients, vitamins, and probiotics are frequently used as adjunctive treatment in patients with ED to support physical body functioning but do not treat core symptoms. The microbiome in AN may be important during treatment in the hospital. AN patients often eat vegetarian or vegan diets low in fat and carbohydrates and high in protein and fiber before therapy. Hospital food is mostly high in calories and rich in carbohydrates and fat and patients requiring oral supplements or nasogastric feeding mostly receive products based on cow’s milk. Animal-based foods have been shown to rapidly change the abundance of particular microbial species when previously maintained on a vegetarian diet resulting in an increase in certain inflammation-inducing bacteria95 and a “leaky gut”. This inflammatory process may aggravate a chronic low-grade inflammation presumed to be present in AN patients. It has been hypothesized that AN is an autoimmune disease caused by changes in the microbiome in which autoantibodies to appetite-regulating neuropeptides, neurotransmitters, and hypothalamic neurons, disturb appetite and result in decreased intake of food. Therefore, more research must be done to determine what foods eaten during refeeding will not perpetuate the AN, what microbiota would be beneficial to prevent the production of these autoantibodies, and how changes in the microbiome (dysbiosis) play a role in depression and anxiety associated with AN.96,97 In fact, a systemic review of the role of microbiota and ED and treatment revealed microbiota homeostasis seems essential for a healthy communication network between the gut and brain. Dysbiosis may promote intestinal inflammation, alter gut permeability, and trigger immune reactions in the hunger/satiety regulation center contributing to the pathophysiological development of </a:t>
            </a:r>
            <a:r>
              <a:rPr lang="en-US" dirty="0" err="1"/>
              <a:t>EDs.</a:t>
            </a:r>
            <a:r>
              <a:rPr lang="en-US" dirty="0"/>
              <a:t> Lower diversity (alpha diversity) in the microbiome seen in AN leads to dysbiosis. There is an increase in auto-antibodies to a-melanocyte stimulating hormone (a-MSH) which affects satiety centers to reduce </a:t>
            </a:r>
            <a:r>
              <a:rPr lang="en-US" dirty="0" err="1"/>
              <a:t>appetit</a:t>
            </a:r>
            <a:endParaRPr lang="en-US" dirty="0"/>
          </a:p>
          <a:p>
            <a:endParaRPr lang="en-US" dirty="0"/>
          </a:p>
          <a:p>
            <a:endParaRPr lang="en-US" dirty="0"/>
          </a:p>
          <a:p>
            <a:endParaRPr lang="en-US" b="1" dirty="0"/>
          </a:p>
        </p:txBody>
      </p:sp>
      <p:sp>
        <p:nvSpPr>
          <p:cNvPr id="4" name="Slide Number Placeholder 3"/>
          <p:cNvSpPr>
            <a:spLocks noGrp="1"/>
          </p:cNvSpPr>
          <p:nvPr>
            <p:ph type="sldNum" sz="quarter" idx="5"/>
          </p:nvPr>
        </p:nvSpPr>
        <p:spPr/>
        <p:txBody>
          <a:bodyPr/>
          <a:lstStyle/>
          <a:p>
            <a:pPr>
              <a:defRPr/>
            </a:pPr>
            <a:fld id="{AE28E18A-745A-ED4A-B755-3D0D9ADD49E3}" type="slidenum">
              <a:rPr lang="en-US" smtClean="0"/>
              <a:pPr>
                <a:defRPr/>
              </a:pPr>
              <a:t>71</a:t>
            </a:fld>
            <a:endParaRPr lang="en-US"/>
          </a:p>
        </p:txBody>
      </p:sp>
    </p:spTree>
    <p:extLst>
      <p:ext uri="{BB962C8B-B14F-4D97-AF65-F5344CB8AC3E}">
        <p14:creationId xmlns:p14="http://schemas.microsoft.com/office/powerpoint/2010/main" val="70550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of these disclosures are directly relevant to this presentation but I have received funding from these sources in the past 24 months</a:t>
            </a:r>
          </a:p>
        </p:txBody>
      </p:sp>
      <p:sp>
        <p:nvSpPr>
          <p:cNvPr id="4" name="Slide Number Placeholder 3"/>
          <p:cNvSpPr>
            <a:spLocks noGrp="1"/>
          </p:cNvSpPr>
          <p:nvPr>
            <p:ph type="sldNum" sz="quarter" idx="5"/>
          </p:nvPr>
        </p:nvSpPr>
        <p:spPr/>
        <p:txBody>
          <a:bodyPr/>
          <a:lstStyle/>
          <a:p>
            <a:fld id="{AC674F4A-8398-492E-83C1-A6F37185FAA7}" type="slidenum">
              <a:rPr lang="en-US" altLang="en-US" smtClean="0"/>
              <a:pPr/>
              <a:t>17</a:t>
            </a:fld>
            <a:endParaRPr lang="en-US" altLang="en-US" dirty="0"/>
          </a:p>
        </p:txBody>
      </p:sp>
    </p:spTree>
    <p:extLst>
      <p:ext uri="{BB962C8B-B14F-4D97-AF65-F5344CB8AC3E}">
        <p14:creationId xmlns:p14="http://schemas.microsoft.com/office/powerpoint/2010/main" val="29327366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José Pinto‐Gouveia1 | </a:t>
            </a:r>
            <a:r>
              <a:rPr lang="en-US" dirty="0" err="1"/>
              <a:t>Sérgio</a:t>
            </a:r>
            <a:r>
              <a:rPr lang="en-US" dirty="0"/>
              <a:t> A. Carvalho1 | Lara Palmeira1 | Paula Castilho1 | Cristiana Duarte1 | </a:t>
            </a:r>
            <a:r>
              <a:rPr lang="en-US" dirty="0" err="1"/>
              <a:t>Cláudia</a:t>
            </a:r>
            <a:r>
              <a:rPr lang="en-US" dirty="0"/>
              <a:t> Ferreira1 | Joana Duarte1 | Marina Cunha1,2 | Marcela Matos1 | Joana Costa1</a:t>
            </a:r>
          </a:p>
          <a:p>
            <a:r>
              <a:rPr lang="en-US" dirty="0"/>
              <a:t>Clin Psychol </a:t>
            </a:r>
            <a:r>
              <a:rPr lang="en-US" dirty="0" err="1"/>
              <a:t>Psychother</a:t>
            </a:r>
            <a:r>
              <a:rPr lang="en-US" dirty="0"/>
              <a:t>. 2017;24:1090–1098</a:t>
            </a:r>
          </a:p>
          <a:p>
            <a:r>
              <a:rPr lang="en-US" dirty="0"/>
              <a:t>Background Binge eating disorder (BED) is associated with several psychological and medical problems, such as obesity. Approximately 30% of individuals seeking weight loss treatments present binge eating symptomatology. Moreover, current treatments for BED lack efficacy at follow‐up assessments. Developing mindfulness and self‐compassion seem to be beneficial in treating BED, although there is still room for improvement, which may include integrating these different but complimentary approaches. </a:t>
            </a:r>
            <a:r>
              <a:rPr lang="en-US" dirty="0" err="1"/>
              <a:t>BEfree</a:t>
            </a:r>
            <a:r>
              <a:rPr lang="en-US" dirty="0"/>
              <a:t> is the first program integrating psychoeducation‐, mindfulness‐, and compassion‐based components for treating women with binge eating and obesity. Objective To test the acceptability and efficacy up to 6‐month postintervention of a psychological program based on psychoeducation, mindfulness, and self‐compassion for obese or overweight women with BED. Design A controlled longitudinal design was followed in order to compare results between </a:t>
            </a:r>
            <a:r>
              <a:rPr lang="en-US" dirty="0" err="1"/>
              <a:t>BEfree</a:t>
            </a:r>
            <a:r>
              <a:rPr lang="en-US" dirty="0"/>
              <a:t> (n = 19) and waiting list group (WL; n = 17) from preintervention to postintervention. Results from </a:t>
            </a:r>
            <a:r>
              <a:rPr lang="en-US" dirty="0" err="1"/>
              <a:t>BEfree</a:t>
            </a:r>
            <a:r>
              <a:rPr lang="en-US" dirty="0"/>
              <a:t> were compared from preintervention to 3‐ and 6‐month follow‐up. Results </a:t>
            </a:r>
            <a:r>
              <a:rPr lang="en-US" dirty="0" err="1"/>
              <a:t>BEfree</a:t>
            </a:r>
            <a:r>
              <a:rPr lang="en-US" dirty="0"/>
              <a:t> was effective in eliminating BED; in diminishing eating psychopathology, depression, shame and self‐criticism, body‐image psychological inflexibility, and body‐image cognitive fusion; and in improving obesity‐related quality of life and self‐compassion when compared to a WL control group. Results were maintained at 3‐ and 6‐month follow‐up. Finally, participants rated </a:t>
            </a:r>
            <a:r>
              <a:rPr lang="en-US" dirty="0" err="1"/>
              <a:t>BEfree</a:t>
            </a:r>
            <a:r>
              <a:rPr lang="en-US" dirty="0"/>
              <a:t> helpful for dealing with impulses and negative internal experiences. Conclusions These results seem to suggest the efficacy of </a:t>
            </a:r>
            <a:r>
              <a:rPr lang="en-US" dirty="0" err="1"/>
              <a:t>BEfree</a:t>
            </a:r>
            <a:r>
              <a:rPr lang="en-US" dirty="0"/>
              <a:t> and the benefit of integrating different components such as psychoeducation, mindfulness, and self‐compassion when treating BED in obese or overweight women. Key Practitioner Message • The current study provides evidence of the acceptability of a psychoeducation, mindfulness, and compassion program for binge eating in obesity (</a:t>
            </a:r>
            <a:r>
              <a:rPr lang="en-US" dirty="0" err="1"/>
              <a:t>BEfree</a:t>
            </a:r>
            <a:r>
              <a:rPr lang="en-US" dirty="0"/>
              <a:t>); • Developing mindfulness and self‐compassionate skills is an effective way of diminishing binge eating, eating psychopathology and depression, and increasing quality of life in women with obesity; • Integrating psychoeducation, mindfulness, and compassion seem to be effective in diminishing binge eating, with results maintained up to 6‐month postintervention.</a:t>
            </a:r>
          </a:p>
        </p:txBody>
      </p:sp>
      <p:sp>
        <p:nvSpPr>
          <p:cNvPr id="4" name="Slide Number Placeholder 3"/>
          <p:cNvSpPr>
            <a:spLocks noGrp="1"/>
          </p:cNvSpPr>
          <p:nvPr>
            <p:ph type="sldNum" sz="quarter" idx="5"/>
          </p:nvPr>
        </p:nvSpPr>
        <p:spPr/>
        <p:txBody>
          <a:bodyPr/>
          <a:lstStyle/>
          <a:p>
            <a:pPr>
              <a:defRPr/>
            </a:pPr>
            <a:fld id="{AE28E18A-745A-ED4A-B755-3D0D9ADD49E3}" type="slidenum">
              <a:rPr lang="en-US" smtClean="0"/>
              <a:pPr>
                <a:defRPr/>
              </a:pPr>
              <a:t>72</a:t>
            </a:fld>
            <a:endParaRPr lang="en-US"/>
          </a:p>
        </p:txBody>
      </p:sp>
    </p:spTree>
    <p:extLst>
      <p:ext uri="{BB962C8B-B14F-4D97-AF65-F5344CB8AC3E}">
        <p14:creationId xmlns:p14="http://schemas.microsoft.com/office/powerpoint/2010/main" val="38967512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Individuals with eating disorders (EDs) often encounter challenges related to body image, emotional, and sensory difficulties during nutritional rehabilitation. To address these challenges, a novel technology-enabled smart toy, </a:t>
            </a:r>
            <a:r>
              <a:rPr lang="en-US" dirty="0" err="1"/>
              <a:t>Purrble</a:t>
            </a:r>
            <a:r>
              <a:rPr lang="en-US" dirty="0"/>
              <a:t>, designed for immediate assistance in emotion regulation, is being explored. A mixed-method approach involving workshops, diaries, and focus groups was employed to examine the feasibility of </a:t>
            </a:r>
            <a:r>
              <a:rPr lang="en-US" dirty="0" err="1"/>
              <a:t>Purrble</a:t>
            </a:r>
            <a:r>
              <a:rPr lang="en-US" dirty="0"/>
              <a:t> as a therapeutic tool and its impact on participants’ daily routines, sensory experiences, and emotional states. The study results demonstrate the engagement and acceptability of this device. Qualitative analysis revealed that participants independently used and integrated </a:t>
            </a:r>
            <a:r>
              <a:rPr lang="en-US" dirty="0" err="1"/>
              <a:t>Purrble</a:t>
            </a:r>
            <a:r>
              <a:rPr lang="en-US" dirty="0"/>
              <a:t> into their emotional and sensory regulation practices. These pilot results support the potential for a shift in the delivery of adjunct therapeutic tools through technology, particularly for ED patients with complex presentations. Future research is necessary to further explore the psychological benefits of this intervention. </a:t>
            </a:r>
          </a:p>
          <a:p>
            <a:r>
              <a:rPr lang="en-US" dirty="0"/>
              <a:t>: </a:t>
            </a:r>
            <a:r>
              <a:rPr lang="en-US" dirty="0" err="1"/>
              <a:t>Chubinidze</a:t>
            </a:r>
            <a:r>
              <a:rPr lang="en-US" dirty="0"/>
              <a:t>, D.; Li, Z.; Slovak, P.; </a:t>
            </a:r>
            <a:r>
              <a:rPr lang="en-US" dirty="0" err="1"/>
              <a:t>Baudinet</a:t>
            </a:r>
            <a:r>
              <a:rPr lang="en-US" dirty="0"/>
              <a:t>, J.; Dufour, E.; </a:t>
            </a:r>
            <a:r>
              <a:rPr lang="en-US" dirty="0" err="1"/>
              <a:t>Tchanturia</a:t>
            </a:r>
            <a:r>
              <a:rPr lang="en-US" dirty="0"/>
              <a:t>, K. Introducing a Smart Toy in Eating Disorder Treatment: A Pilot Study. Nutrients 2024, 16, 467. https://doi.org/10.3390/nu16040467</a:t>
            </a:r>
          </a:p>
        </p:txBody>
      </p:sp>
      <p:sp>
        <p:nvSpPr>
          <p:cNvPr id="4" name="Slide Number Placeholder 3"/>
          <p:cNvSpPr>
            <a:spLocks noGrp="1"/>
          </p:cNvSpPr>
          <p:nvPr>
            <p:ph type="sldNum" sz="quarter" idx="5"/>
          </p:nvPr>
        </p:nvSpPr>
        <p:spPr/>
        <p:txBody>
          <a:bodyPr/>
          <a:lstStyle/>
          <a:p>
            <a:pPr>
              <a:defRPr/>
            </a:pPr>
            <a:fld id="{AE28E18A-745A-ED4A-B755-3D0D9ADD49E3}" type="slidenum">
              <a:rPr lang="en-US" smtClean="0"/>
              <a:pPr>
                <a:defRPr/>
              </a:pPr>
              <a:t>73</a:t>
            </a:fld>
            <a:endParaRPr lang="en-US"/>
          </a:p>
        </p:txBody>
      </p:sp>
    </p:spTree>
    <p:extLst>
      <p:ext uri="{BB962C8B-B14F-4D97-AF65-F5344CB8AC3E}">
        <p14:creationId xmlns:p14="http://schemas.microsoft.com/office/powerpoint/2010/main" val="2040109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The majority of the adolescent inpatient admissions are for eating disorders that have resulted in severe malnutrition and require monitoring for refeeding syndrome. (Orthostatic VS and electrolyte derangements that require close monitoring. Many of the patients have ARFID  and some have various types of anorexia. They are on a vigorous refeeding protocol.</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As you might imagine, the majority of these patients have anxiety and stress. I approach these patients with compassion for their situation and acknowledge the stress they are experiencing as well as nausea and abdominal pain from suddenly refeeding their bodies. We address the physical and emotional symptoms with aromatherapy, (lavender, mandarin, and/or peppermint ginger) acupressure-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acu</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bands and/seeds, breathwork/yoga practices that are less about physical postures (asana) and more focus on mindfulness, relaxation and self compassion and acceptance. These techniques at their core help alleviate anxiety and help the GI system restart. Many of the patients appreciate our interventions and get relief. These are tools they can take with them after they leave the hospital environment.</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Lisa Squires</a:t>
            </a:r>
          </a:p>
          <a:p>
            <a:pPr marL="0" marR="0">
              <a:spcBef>
                <a:spcPts val="0"/>
              </a:spcBef>
              <a:spcAft>
                <a:spcPts val="0"/>
              </a:spcAft>
            </a:pP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Aptos" panose="020B0004020202020204" pitchFamily="34" charset="0"/>
                <a:ea typeface="MS PGothic" panose="020B0600070205080204" pitchFamily="34" charset="-128"/>
                <a:cs typeface="MS PGothic" panose="020B0600070205080204" pitchFamily="34" charset="-128"/>
              </a:rPr>
              <a:t>IH and Adolescent medicine have formed a great relationship! We've fostered an integrative and collaborative approach between all disciplines from physicians, APP's, nursing, child life services, chaplain services and art and music therapy. The patients even share with each other the benefits of the modalities they've received! This includes the use of aromatherapy, massage therapy, as well as the group I lead every week where they learn relaxation through mind-body based techniques. It is truly a fully collaborative and supportive environment and culture.</a:t>
            </a:r>
            <a:endParaRPr lang="en-US" sz="1800" dirty="0">
              <a:effectLst/>
              <a:latin typeface="MS PGothic" panose="020B0600070205080204" pitchFamily="34" charset="-128"/>
              <a:ea typeface="MS PGothic" panose="020B0600070205080204" pitchFamily="34" charset="-128"/>
              <a:cs typeface="MS PGothic" panose="020B0600070205080204" pitchFamily="34" charset="-128"/>
            </a:endParaRPr>
          </a:p>
          <a:p>
            <a:pPr marL="0" marR="0">
              <a:spcBef>
                <a:spcPts val="0"/>
              </a:spcBef>
              <a:spcAft>
                <a:spcPts val="0"/>
              </a:spcAft>
            </a:pPr>
            <a:r>
              <a:rPr lang="en-US" sz="1800" dirty="0">
                <a:solidFill>
                  <a:srgbClr val="000000"/>
                </a:solidFill>
                <a:effectLst/>
                <a:latin typeface="Aptos" panose="020B0004020202020204" pitchFamily="34" charset="0"/>
                <a:ea typeface="MS PGothic" panose="020B0600070205080204" pitchFamily="34" charset="-128"/>
                <a:cs typeface="MS PGothic" panose="020B0600070205080204" pitchFamily="34" charset="-128"/>
              </a:rPr>
              <a:t> </a:t>
            </a:r>
            <a:r>
              <a:rPr lang="en-US" sz="1800" dirty="0" err="1">
                <a:solidFill>
                  <a:srgbClr val="000000"/>
                </a:solidFill>
                <a:effectLst/>
                <a:latin typeface="Aptos" panose="020B0004020202020204" pitchFamily="34" charset="0"/>
                <a:ea typeface="MS PGothic" panose="020B0600070205080204" pitchFamily="34" charset="-128"/>
                <a:cs typeface="MS PGothic" panose="020B0600070205080204" pitchFamily="34" charset="-128"/>
              </a:rPr>
              <a:t>micah</a:t>
            </a:r>
            <a:endParaRPr lang="en-US" sz="1800" dirty="0">
              <a:effectLst/>
              <a:latin typeface="MS PGothic" panose="020B0600070205080204" pitchFamily="34" charset="-128"/>
              <a:ea typeface="MS PGothic" panose="020B0600070205080204" pitchFamily="34" charset="-128"/>
              <a:cs typeface="MS PGothic" panose="020B0600070205080204" pitchFamily="34" charset="-128"/>
            </a:endParaRPr>
          </a:p>
          <a:p>
            <a:pPr marL="0" marR="0">
              <a:spcBef>
                <a:spcPts val="0"/>
              </a:spcBef>
              <a:spcAft>
                <a:spcPts val="0"/>
              </a:spcAft>
            </a:pP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AE28E18A-745A-ED4A-B755-3D0D9ADD49E3}" type="slidenum">
              <a:rPr lang="en-US" smtClean="0"/>
              <a:pPr>
                <a:defRPr/>
              </a:pPr>
              <a:t>78</a:t>
            </a:fld>
            <a:endParaRPr lang="en-US"/>
          </a:p>
        </p:txBody>
      </p:sp>
    </p:spTree>
    <p:extLst>
      <p:ext uri="{BB962C8B-B14F-4D97-AF65-F5344CB8AC3E}">
        <p14:creationId xmlns:p14="http://schemas.microsoft.com/office/powerpoint/2010/main" val="1096659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The majority of the adolescent inpatient admissions are for eating disorders that have resulted in severe malnutrition and require monitoring for refeeding syndrome. (Orthostatic VS and electrolyte derangements that require close monitoring. Many of the patients have ARFID  and some have various types of anorexia. They are on a vigorous refeeding protocol.</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As you might imagine, the majority of these patients have anxiety and stress. I approach these patients with compassion for their situation and acknowledge the stress they are experiencing as well as nausea and abdominal pain from suddenly refeeding their bodies. We address the physical and emotional symptoms with aromatherapy, (lavender, mandarin, and/or peppermint ginger) acupressure-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acu</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bands and/seeds, breathwork/yoga practices that are less about physical postures (asana) and more focus on mindfulness, relaxation and self compassion and acceptance. These techniques at their core help alleviate anxiety and help the GI system restart. Many of the patients appreciate our interventions and get relief. These are tools they can take with them after they leave the hospital environment.</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Lisa Squires</a:t>
            </a:r>
          </a:p>
          <a:p>
            <a:pPr marL="0" marR="0">
              <a:spcBef>
                <a:spcPts val="0"/>
              </a:spcBef>
              <a:spcAft>
                <a:spcPts val="0"/>
              </a:spcAft>
            </a:pP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Aptos" panose="020B0004020202020204" pitchFamily="34" charset="0"/>
                <a:ea typeface="MS PGothic" panose="020B0600070205080204" pitchFamily="34" charset="-128"/>
                <a:cs typeface="MS PGothic" panose="020B0600070205080204" pitchFamily="34" charset="-128"/>
              </a:rPr>
              <a:t>IH and Adolescent medicine have formed a great relationship! We've fostered an integrative and collaborative approach between all disciplines from physicians, APP's, nursing, child life services, chaplain services and art and music therapy. The patients even share with each other the benefits of the modalities they've received! This includes the use of aromatherapy, massage therapy, as well as the group I lead every week where they learn relaxation through mind-body based techniques. It is truly a fully collaborative and supportive environment and culture.</a:t>
            </a:r>
            <a:endParaRPr lang="en-US" sz="1800" dirty="0">
              <a:effectLst/>
              <a:latin typeface="MS PGothic" panose="020B0600070205080204" pitchFamily="34" charset="-128"/>
              <a:ea typeface="MS PGothic" panose="020B0600070205080204" pitchFamily="34" charset="-128"/>
              <a:cs typeface="MS PGothic" panose="020B0600070205080204" pitchFamily="34" charset="-128"/>
            </a:endParaRPr>
          </a:p>
          <a:p>
            <a:pPr marL="0" marR="0">
              <a:spcBef>
                <a:spcPts val="0"/>
              </a:spcBef>
              <a:spcAft>
                <a:spcPts val="0"/>
              </a:spcAft>
            </a:pPr>
            <a:r>
              <a:rPr lang="en-US" sz="1800" dirty="0">
                <a:solidFill>
                  <a:srgbClr val="000000"/>
                </a:solidFill>
                <a:effectLst/>
                <a:latin typeface="Aptos" panose="020B0004020202020204" pitchFamily="34" charset="0"/>
                <a:ea typeface="MS PGothic" panose="020B0600070205080204" pitchFamily="34" charset="-128"/>
                <a:cs typeface="MS PGothic" panose="020B0600070205080204" pitchFamily="34" charset="-128"/>
              </a:rPr>
              <a:t> </a:t>
            </a:r>
            <a:r>
              <a:rPr lang="en-US" sz="1800" dirty="0" err="1">
                <a:solidFill>
                  <a:srgbClr val="000000"/>
                </a:solidFill>
                <a:effectLst/>
                <a:latin typeface="Aptos" panose="020B0004020202020204" pitchFamily="34" charset="0"/>
                <a:ea typeface="MS PGothic" panose="020B0600070205080204" pitchFamily="34" charset="-128"/>
                <a:cs typeface="MS PGothic" panose="020B0600070205080204" pitchFamily="34" charset="-128"/>
              </a:rPr>
              <a:t>micah</a:t>
            </a:r>
            <a:endParaRPr lang="en-US" sz="1800" dirty="0">
              <a:effectLst/>
              <a:latin typeface="MS PGothic" panose="020B0600070205080204" pitchFamily="34" charset="-128"/>
              <a:ea typeface="MS PGothic" panose="020B0600070205080204" pitchFamily="34" charset="-128"/>
              <a:cs typeface="MS PGothic" panose="020B0600070205080204" pitchFamily="34" charset="-128"/>
            </a:endParaRPr>
          </a:p>
          <a:p>
            <a:pPr marL="0" marR="0">
              <a:spcBef>
                <a:spcPts val="0"/>
              </a:spcBef>
              <a:spcAft>
                <a:spcPts val="0"/>
              </a:spcAft>
            </a:pP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AE28E18A-745A-ED4A-B755-3D0D9ADD49E3}" type="slidenum">
              <a:rPr lang="en-US" smtClean="0"/>
              <a:pPr>
                <a:defRPr/>
              </a:pPr>
              <a:t>79</a:t>
            </a:fld>
            <a:endParaRPr lang="en-US"/>
          </a:p>
        </p:txBody>
      </p:sp>
    </p:spTree>
    <p:extLst>
      <p:ext uri="{BB962C8B-B14F-4D97-AF65-F5344CB8AC3E}">
        <p14:creationId xmlns:p14="http://schemas.microsoft.com/office/powerpoint/2010/main" val="2348355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What is EMDR? - EMDR Institute - EYE MOVEMENT DESENSITIZATION AND REPROCESSING THERAPY</a:t>
            </a:r>
            <a:endParaRPr lang="en-US" dirty="0"/>
          </a:p>
          <a:p>
            <a:r>
              <a:rPr lang="en-US" dirty="0">
                <a:hlinkClick r:id="rId4"/>
              </a:rPr>
              <a:t>About EMDR Therapy - EMDR International Association</a:t>
            </a:r>
            <a:endParaRPr lang="en-US" dirty="0">
              <a:hlinkClick r:id="" action="ppaction://noaction"/>
            </a:endParaRPr>
          </a:p>
          <a:p>
            <a:r>
              <a:rPr lang="en-US" dirty="0">
                <a:hlinkClick r:id="" action="ppaction://noaction"/>
              </a:rPr>
              <a:t>Eye Movement Desensitization and Reprocessing (EMDR) Therapy</a:t>
            </a:r>
            <a:endParaRPr lang="en-US" dirty="0"/>
          </a:p>
          <a:p>
            <a:r>
              <a:rPr lang="en-US" dirty="0">
                <a:hlinkClick r:id="rId5"/>
              </a:rPr>
              <a:t>There are many different breathing exercises</a:t>
            </a:r>
            <a:endParaRPr lang="en-US" dirty="0"/>
          </a:p>
          <a:p>
            <a:r>
              <a:rPr lang="en-US" dirty="0">
                <a:hlinkClick r:id="rId6"/>
              </a:rPr>
              <a:t>Bright Light Therapy | Stanford Health Care</a:t>
            </a:r>
            <a:endParaRPr lang="en-US" dirty="0"/>
          </a:p>
          <a:p>
            <a:r>
              <a:rPr lang="en-US" dirty="0">
                <a:hlinkClick r:id="rId7"/>
              </a:rPr>
              <a:t>https://sl.bing.net/gjudX8v67Eq</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B711E76-0A14-4BD5-89BB-814F77D32C33}" type="slidenum">
              <a:rPr lang="en-US" smtClean="0"/>
              <a:t>80</a:t>
            </a:fld>
            <a:endParaRPr lang="en-US"/>
          </a:p>
        </p:txBody>
      </p:sp>
    </p:spTree>
    <p:extLst>
      <p:ext uri="{BB962C8B-B14F-4D97-AF65-F5344CB8AC3E}">
        <p14:creationId xmlns:p14="http://schemas.microsoft.com/office/powerpoint/2010/main" val="2353451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674F4A-8398-492E-83C1-A6F37185FAA7}" type="slidenum">
              <a:rPr lang="en-US" altLang="en-US" smtClean="0"/>
              <a:pPr/>
              <a:t>19</a:t>
            </a:fld>
            <a:endParaRPr lang="en-US" altLang="en-US" dirty="0"/>
          </a:p>
        </p:txBody>
      </p:sp>
    </p:spTree>
    <p:extLst>
      <p:ext uri="{BB962C8B-B14F-4D97-AF65-F5344CB8AC3E}">
        <p14:creationId xmlns:p14="http://schemas.microsoft.com/office/powerpoint/2010/main" val="4259593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3144C-8EC3-1137-1814-0CE1F5538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D18B32-31F0-A56C-8A8E-3EE0833A7D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81F78B-C032-C5DC-6821-23E5F554FB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C8E61A-88E4-7D9B-625A-1E9963ACC94F}"/>
              </a:ext>
            </a:extLst>
          </p:cNvPr>
          <p:cNvSpPr>
            <a:spLocks noGrp="1"/>
          </p:cNvSpPr>
          <p:nvPr>
            <p:ph type="sldNum" sz="quarter" idx="5"/>
          </p:nvPr>
        </p:nvSpPr>
        <p:spPr/>
        <p:txBody>
          <a:bodyPr/>
          <a:lstStyle/>
          <a:p>
            <a:fld id="{AC674F4A-8398-492E-83C1-A6F37185FAA7}" type="slidenum">
              <a:rPr lang="en-US" altLang="en-US" smtClean="0"/>
              <a:pPr/>
              <a:t>20</a:t>
            </a:fld>
            <a:endParaRPr lang="en-US" altLang="en-US" dirty="0"/>
          </a:p>
        </p:txBody>
      </p:sp>
    </p:spTree>
    <p:extLst>
      <p:ext uri="{BB962C8B-B14F-4D97-AF65-F5344CB8AC3E}">
        <p14:creationId xmlns:p14="http://schemas.microsoft.com/office/powerpoint/2010/main" val="3571373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674F4A-8398-492E-83C1-A6F37185FAA7}" type="slidenum">
              <a:rPr lang="en-US" altLang="en-US" smtClean="0"/>
              <a:pPr/>
              <a:t>21</a:t>
            </a:fld>
            <a:endParaRPr lang="en-US" altLang="en-US" dirty="0"/>
          </a:p>
        </p:txBody>
      </p:sp>
    </p:spTree>
    <p:extLst>
      <p:ext uri="{BB962C8B-B14F-4D97-AF65-F5344CB8AC3E}">
        <p14:creationId xmlns:p14="http://schemas.microsoft.com/office/powerpoint/2010/main" val="2308619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674F4A-8398-492E-83C1-A6F37185FAA7}" type="slidenum">
              <a:rPr lang="en-US" altLang="en-US" smtClean="0"/>
              <a:pPr/>
              <a:t>25</a:t>
            </a:fld>
            <a:endParaRPr lang="en-US" altLang="en-US" dirty="0"/>
          </a:p>
        </p:txBody>
      </p:sp>
    </p:spTree>
    <p:extLst>
      <p:ext uri="{BB962C8B-B14F-4D97-AF65-F5344CB8AC3E}">
        <p14:creationId xmlns:p14="http://schemas.microsoft.com/office/powerpoint/2010/main" val="1458827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a:extLst>
            <a:ext uri="{FF2B5EF4-FFF2-40B4-BE49-F238E27FC236}">
              <a16:creationId xmlns:a16="http://schemas.microsoft.com/office/drawing/2014/main" id="{212116E3-ED2F-1230-C3BD-0DD35E2EB149}"/>
            </a:ext>
          </a:extLst>
        </p:cNvPr>
        <p:cNvGrpSpPr/>
        <p:nvPr/>
      </p:nvGrpSpPr>
      <p:grpSpPr>
        <a:xfrm>
          <a:off x="0" y="0"/>
          <a:ext cx="0" cy="0"/>
          <a:chOff x="0" y="0"/>
          <a:chExt cx="0" cy="0"/>
        </a:xfrm>
      </p:grpSpPr>
      <p:sp>
        <p:nvSpPr>
          <p:cNvPr id="177" name="Google Shape;177;g168133b97fc_0_0:notes">
            <a:extLst>
              <a:ext uri="{FF2B5EF4-FFF2-40B4-BE49-F238E27FC236}">
                <a16:creationId xmlns:a16="http://schemas.microsoft.com/office/drawing/2014/main" id="{AD940651-BDC9-5A11-79FB-301F47238D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68133b97fc_0_0:notes">
            <a:extLst>
              <a:ext uri="{FF2B5EF4-FFF2-40B4-BE49-F238E27FC236}">
                <a16:creationId xmlns:a16="http://schemas.microsoft.com/office/drawing/2014/main" id="{23C55551-0C7B-1CE4-64E5-96B2E6259EC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99036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 name="Rectangle 13"/>
          <p:cNvSpPr>
            <a:spLocks noChangeArrowheads="1"/>
          </p:cNvSpPr>
          <p:nvPr/>
        </p:nvSpPr>
        <p:spPr bwMode="ltGray">
          <a:xfrm>
            <a:off x="0" y="1880878"/>
            <a:ext cx="12192000" cy="4920923"/>
          </a:xfrm>
          <a:prstGeom prst="rect">
            <a:avLst/>
          </a:prstGeom>
          <a:solidFill>
            <a:schemeClr val="accent6">
              <a:lumMod val="50000"/>
            </a:schemeClr>
          </a:solidFill>
          <a:ln>
            <a:noFill/>
          </a:ln>
        </p:spPr>
        <p:txBody>
          <a:bodyPr wrap="none" anchor="ct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9pPr>
          </a:lstStyle>
          <a:p>
            <a:pPr eaLnBrk="1" hangingPunct="1"/>
            <a:endParaRPr lang="en-US" altLang="en-US" sz="2000" dirty="0"/>
          </a:p>
        </p:txBody>
      </p:sp>
      <p:sp>
        <p:nvSpPr>
          <p:cNvPr id="7" name="Rectangle 26"/>
          <p:cNvSpPr>
            <a:spLocks noChangeArrowheads="1"/>
          </p:cNvSpPr>
          <p:nvPr userDrawn="1"/>
        </p:nvSpPr>
        <p:spPr bwMode="gray">
          <a:xfrm>
            <a:off x="0" y="6356359"/>
            <a:ext cx="12192000" cy="501650"/>
          </a:xfrm>
          <a:prstGeom prst="rect">
            <a:avLst/>
          </a:prstGeom>
          <a:solidFill>
            <a:schemeClr val="bg1">
              <a:lumMod val="95000"/>
            </a:schemeClr>
          </a:solidFill>
          <a:ln>
            <a:noFill/>
          </a:ln>
        </p:spPr>
        <p:txBody>
          <a:bodyPr wrap="none" anchor="ct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9pPr>
          </a:lstStyle>
          <a:p>
            <a:pPr eaLnBrk="1" hangingPunct="1"/>
            <a:endParaRPr lang="en-US" altLang="en-US" sz="2000" dirty="0"/>
          </a:p>
        </p:txBody>
      </p:sp>
      <p:sp>
        <p:nvSpPr>
          <p:cNvPr id="10243" name="Rectangle 3"/>
          <p:cNvSpPr>
            <a:spLocks noGrp="1" noChangeArrowheads="1"/>
          </p:cNvSpPr>
          <p:nvPr>
            <p:ph type="ctrTitle"/>
          </p:nvPr>
        </p:nvSpPr>
        <p:spPr bwMode="invGray">
          <a:xfrm>
            <a:off x="607485" y="2147889"/>
            <a:ext cx="11110383" cy="2041525"/>
          </a:xfrm>
        </p:spPr>
        <p:txBody>
          <a:bodyPr/>
          <a:lstStyle>
            <a:lvl1pPr>
              <a:defRPr sz="6400">
                <a:solidFill>
                  <a:srgbClr val="668ABA"/>
                </a:solidFill>
              </a:defRPr>
            </a:lvl1pPr>
          </a:lstStyle>
          <a:p>
            <a:pPr lvl="0"/>
            <a:r>
              <a:rPr lang="en-US" noProof="0" dirty="0"/>
              <a:t>Click to edit Master title style</a:t>
            </a:r>
          </a:p>
        </p:txBody>
      </p:sp>
      <p:sp>
        <p:nvSpPr>
          <p:cNvPr id="10244" name="Rectangle 4"/>
          <p:cNvSpPr>
            <a:spLocks noGrp="1" noChangeArrowheads="1"/>
          </p:cNvSpPr>
          <p:nvPr>
            <p:ph type="subTitle" idx="1"/>
          </p:nvPr>
        </p:nvSpPr>
        <p:spPr bwMode="auto">
          <a:xfrm>
            <a:off x="607485" y="4295775"/>
            <a:ext cx="11110383" cy="769441"/>
          </a:xfrm>
        </p:spPr>
        <p:txBody>
          <a:bodyPr>
            <a:spAutoFit/>
          </a:bodyPr>
          <a:lstStyle>
            <a:lvl1pPr>
              <a:defRPr sz="4400">
                <a:solidFill>
                  <a:schemeClr val="bg1"/>
                </a:solidFill>
              </a:defRPr>
            </a:lvl1pPr>
          </a:lstStyle>
          <a:p>
            <a:pPr lvl="0"/>
            <a:r>
              <a:rPr lang="en-US" noProof="0" dirty="0"/>
              <a:t>Click to edit Master subtitle style</a:t>
            </a: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14299" b="16319"/>
          <a:stretch/>
        </p:blipFill>
        <p:spPr>
          <a:xfrm>
            <a:off x="36576" y="927230"/>
            <a:ext cx="3200400" cy="573482"/>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837" y="36373"/>
            <a:ext cx="2703824" cy="914400"/>
          </a:xfrm>
          <a:prstGeom prst="rect">
            <a:avLst/>
          </a:prstGeom>
        </p:spPr>
      </p:pic>
    </p:spTree>
    <p:extLst>
      <p:ext uri="{BB962C8B-B14F-4D97-AF65-F5344CB8AC3E}">
        <p14:creationId xmlns:p14="http://schemas.microsoft.com/office/powerpoint/2010/main" val="2135298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b="0">
                <a:solidFill>
                  <a:schemeClr val="bg2">
                    <a:lumMod val="50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5834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12822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2684" y="1187450"/>
            <a:ext cx="5687483"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187450"/>
            <a:ext cx="5687484"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726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7563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257886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189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87436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418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9677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7367" y="90488"/>
            <a:ext cx="2893484" cy="54848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2684" y="90488"/>
            <a:ext cx="8481483" cy="54848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957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5" name="Picture 4" descr="A red and white flag&#10;&#10;Description automatically generated with medium confidence">
            <a:extLst>
              <a:ext uri="{FF2B5EF4-FFF2-40B4-BE49-F238E27FC236}">
                <a16:creationId xmlns:a16="http://schemas.microsoft.com/office/drawing/2014/main" id="{7054194D-963F-AA45-BA2C-6847CADDE51D}"/>
              </a:ext>
            </a:extLst>
          </p:cNvPr>
          <p:cNvPicPr>
            <a:picLocks noChangeAspect="1"/>
          </p:cNvPicPr>
          <p:nvPr userDrawn="1"/>
        </p:nvPicPr>
        <p:blipFill>
          <a:blip r:embed="rId2"/>
          <a:stretch>
            <a:fillRect/>
          </a:stretch>
        </p:blipFill>
        <p:spPr>
          <a:xfrm>
            <a:off x="-1" y="-1"/>
            <a:ext cx="12421705" cy="6987209"/>
          </a:xfrm>
          <a:prstGeom prst="rect">
            <a:avLst/>
          </a:prstGeom>
        </p:spPr>
      </p:pic>
      <p:sp>
        <p:nvSpPr>
          <p:cNvPr id="8" name="Title Placeholder 1">
            <a:extLst>
              <a:ext uri="{FF2B5EF4-FFF2-40B4-BE49-F238E27FC236}">
                <a16:creationId xmlns:a16="http://schemas.microsoft.com/office/drawing/2014/main" id="{71EDF93E-204A-6444-8042-C8E0DD78B81F}"/>
              </a:ext>
            </a:extLst>
          </p:cNvPr>
          <p:cNvSpPr>
            <a:spLocks noGrp="1"/>
          </p:cNvSpPr>
          <p:nvPr>
            <p:ph type="title" hasCustomPrompt="1"/>
          </p:nvPr>
        </p:nvSpPr>
        <p:spPr>
          <a:xfrm>
            <a:off x="533400" y="1623848"/>
            <a:ext cx="6294783" cy="1339429"/>
          </a:xfrm>
          <a:prstGeom prst="rect">
            <a:avLst/>
          </a:prstGeom>
        </p:spPr>
        <p:txBody>
          <a:bodyPr vert="horz" lIns="91440" tIns="45720" rIns="91440" bIns="45720" rtlCol="0" anchor="b">
            <a:normAutofit/>
          </a:bodyPr>
          <a:lstStyle>
            <a:lvl1pPr>
              <a:lnSpc>
                <a:spcPct val="100000"/>
              </a:lnSpc>
              <a:defRPr sz="3200" b="1" i="0">
                <a:solidFill>
                  <a:srgbClr val="C61D23"/>
                </a:solidFill>
                <a:latin typeface="Arial" panose="020B0604020202020204" pitchFamily="34" charset="0"/>
                <a:cs typeface="Arial" panose="020B0604020202020204" pitchFamily="34" charset="0"/>
              </a:defRPr>
            </a:lvl1pPr>
          </a:lstStyle>
          <a:p>
            <a:r>
              <a:rPr lang="en-US" dirty="0"/>
              <a:t>Title – Arial Bold 32</a:t>
            </a:r>
          </a:p>
        </p:txBody>
      </p:sp>
      <p:sp>
        <p:nvSpPr>
          <p:cNvPr id="4" name="Text Placeholder 3">
            <a:extLst>
              <a:ext uri="{FF2B5EF4-FFF2-40B4-BE49-F238E27FC236}">
                <a16:creationId xmlns:a16="http://schemas.microsoft.com/office/drawing/2014/main" id="{069FD1D0-DEDA-354D-BE10-22E8F1899289}"/>
              </a:ext>
            </a:extLst>
          </p:cNvPr>
          <p:cNvSpPr>
            <a:spLocks noGrp="1"/>
          </p:cNvSpPr>
          <p:nvPr>
            <p:ph type="body" sz="quarter" idx="10" hasCustomPrompt="1"/>
          </p:nvPr>
        </p:nvSpPr>
        <p:spPr>
          <a:xfrm>
            <a:off x="533400" y="3616503"/>
            <a:ext cx="5492710" cy="331902"/>
          </a:xfrm>
        </p:spPr>
        <p:txBody>
          <a:bodyPr anchor="ctr">
            <a:noAutofit/>
          </a:bodyPr>
          <a:lstStyle>
            <a:lvl1pPr>
              <a:defRPr sz="1800" b="0" i="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stStyle>
          <a:p>
            <a:pPr lvl="0"/>
            <a:r>
              <a:rPr lang="en-US" dirty="0"/>
              <a:t>Date – Arial Regular 18</a:t>
            </a:r>
          </a:p>
        </p:txBody>
      </p:sp>
      <p:sp>
        <p:nvSpPr>
          <p:cNvPr id="3" name="Text Placeholder 2">
            <a:extLst>
              <a:ext uri="{FF2B5EF4-FFF2-40B4-BE49-F238E27FC236}">
                <a16:creationId xmlns:a16="http://schemas.microsoft.com/office/drawing/2014/main" id="{1232226A-B598-8A46-8F61-DEF9EE24DE60}"/>
              </a:ext>
            </a:extLst>
          </p:cNvPr>
          <p:cNvSpPr>
            <a:spLocks noGrp="1"/>
          </p:cNvSpPr>
          <p:nvPr>
            <p:ph type="body" sz="quarter" idx="11" hasCustomPrompt="1"/>
          </p:nvPr>
        </p:nvSpPr>
        <p:spPr>
          <a:xfrm>
            <a:off x="533400" y="3263049"/>
            <a:ext cx="5492710" cy="331902"/>
          </a:xfrm>
        </p:spPr>
        <p:txBody>
          <a:bodyPr>
            <a:noAutofit/>
          </a:bodyPr>
          <a:lstStyle>
            <a:lvl1pPr>
              <a:defRPr sz="1800" b="0" i="0">
                <a:latin typeface="Arial" panose="020B0604020202020204" pitchFamily="34" charset="0"/>
                <a:cs typeface="Arial" panose="020B0604020202020204" pitchFamily="34" charset="0"/>
              </a:defRPr>
            </a:lvl1pPr>
          </a:lstStyle>
          <a:p>
            <a:pPr lvl="0"/>
            <a:r>
              <a:rPr lang="en-US" dirty="0"/>
              <a:t>Meeting Name (Optional) – Arial Regular 18</a:t>
            </a:r>
          </a:p>
        </p:txBody>
      </p:sp>
      <p:pic>
        <p:nvPicPr>
          <p:cNvPr id="6" name="Picture 5" descr="Text&#10;&#10;Description automatically generated">
            <a:extLst>
              <a:ext uri="{FF2B5EF4-FFF2-40B4-BE49-F238E27FC236}">
                <a16:creationId xmlns:a16="http://schemas.microsoft.com/office/drawing/2014/main" id="{3F37BD68-873D-0168-CCEA-2D24A9D80EEF}"/>
              </a:ext>
            </a:extLst>
          </p:cNvPr>
          <p:cNvPicPr>
            <a:picLocks noChangeAspect="1"/>
          </p:cNvPicPr>
          <p:nvPr userDrawn="1"/>
        </p:nvPicPr>
        <p:blipFill>
          <a:blip r:embed="rId3"/>
          <a:stretch>
            <a:fillRect/>
          </a:stretch>
        </p:blipFill>
        <p:spPr>
          <a:xfrm>
            <a:off x="533400" y="4343309"/>
            <a:ext cx="3742730" cy="1012526"/>
          </a:xfrm>
          <a:prstGeom prst="rect">
            <a:avLst/>
          </a:prstGeom>
        </p:spPr>
      </p:pic>
    </p:spTree>
    <p:extLst>
      <p:ext uri="{BB962C8B-B14F-4D97-AF65-F5344CB8AC3E}">
        <p14:creationId xmlns:p14="http://schemas.microsoft.com/office/powerpoint/2010/main" val="1571411351"/>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a:off x="0" y="6727600"/>
            <a:ext cx="12192000" cy="130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667"/>
          </a:p>
        </p:txBody>
      </p:sp>
      <p:sp>
        <p:nvSpPr>
          <p:cNvPr id="20" name="Google Shape;20;p4"/>
          <p:cNvSpPr txBox="1">
            <a:spLocks noGrp="1"/>
          </p:cNvSpPr>
          <p:nvPr>
            <p:ph type="title"/>
          </p:nvPr>
        </p:nvSpPr>
        <p:spPr>
          <a:xfrm>
            <a:off x="415600" y="521800"/>
            <a:ext cx="11360800" cy="8348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2" name="Google Shape;22;p4"/>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3824787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ulleted List">
  <p:cSld name="Bulleted List">
    <p:spTree>
      <p:nvGrpSpPr>
        <p:cNvPr id="1" name="Shape 102"/>
        <p:cNvGrpSpPr/>
        <p:nvPr/>
      </p:nvGrpSpPr>
      <p:grpSpPr>
        <a:xfrm>
          <a:off x="0" y="0"/>
          <a:ext cx="0" cy="0"/>
          <a:chOff x="0" y="0"/>
          <a:chExt cx="0" cy="0"/>
        </a:xfrm>
      </p:grpSpPr>
      <p:sp>
        <p:nvSpPr>
          <p:cNvPr id="103" name="Google Shape;103;p23"/>
          <p:cNvSpPr txBox="1">
            <a:spLocks noGrp="1"/>
          </p:cNvSpPr>
          <p:nvPr>
            <p:ph type="body" idx="1"/>
          </p:nvPr>
        </p:nvSpPr>
        <p:spPr>
          <a:xfrm>
            <a:off x="655828" y="1833660"/>
            <a:ext cx="7735824" cy="4101472"/>
          </a:xfrm>
          <a:prstGeom prst="rect">
            <a:avLst/>
          </a:prstGeom>
          <a:noFill/>
          <a:ln>
            <a:noFill/>
          </a:ln>
        </p:spPr>
        <p:txBody>
          <a:bodyPr spcFirstLastPara="1" wrap="square" lIns="0" tIns="34275" rIns="137150" bIns="34275" anchor="t" anchorCtr="0">
            <a:noAutofit/>
          </a:bodyPr>
          <a:lstStyle>
            <a:lvl1pPr marL="609585" marR="0" lvl="0" indent="-431789" algn="l">
              <a:lnSpc>
                <a:spcPct val="130000"/>
              </a:lnSpc>
              <a:spcBef>
                <a:spcPts val="667"/>
              </a:spcBef>
              <a:spcAft>
                <a:spcPts val="0"/>
              </a:spcAft>
              <a:buClr>
                <a:srgbClr val="1D4F91"/>
              </a:buClr>
              <a:buSzPts val="1500"/>
              <a:buFont typeface="Arial"/>
              <a:buChar char="•"/>
              <a:defRPr sz="2000" b="0" i="0">
                <a:solidFill>
                  <a:schemeClr val="dk1"/>
                </a:solidFill>
                <a:latin typeface="Arial"/>
                <a:ea typeface="Arial"/>
                <a:cs typeface="Arial"/>
                <a:sym typeface="Arial"/>
              </a:defRPr>
            </a:lvl1pPr>
            <a:lvl2pPr marL="1219170" lvl="1" indent="-304792" algn="l">
              <a:lnSpc>
                <a:spcPct val="90000"/>
              </a:lnSpc>
              <a:spcBef>
                <a:spcPts val="533"/>
              </a:spcBef>
              <a:spcAft>
                <a:spcPts val="0"/>
              </a:spcAft>
              <a:buSzPts val="1500"/>
              <a:buNone/>
              <a:defRPr sz="2000">
                <a:solidFill>
                  <a:srgbClr val="979899"/>
                </a:solidFill>
              </a:defRPr>
            </a:lvl2pPr>
            <a:lvl3pPr marL="1828754" lvl="2" indent="-304792" algn="l">
              <a:lnSpc>
                <a:spcPct val="90000"/>
              </a:lnSpc>
              <a:spcBef>
                <a:spcPts val="667"/>
              </a:spcBef>
              <a:spcAft>
                <a:spcPts val="0"/>
              </a:spcAft>
              <a:buSzPts val="1400"/>
              <a:buNone/>
              <a:defRPr sz="1867">
                <a:solidFill>
                  <a:srgbClr val="979899"/>
                </a:solidFill>
              </a:defRPr>
            </a:lvl3pPr>
            <a:lvl4pPr marL="2438339" lvl="3" indent="-304792" algn="l">
              <a:lnSpc>
                <a:spcPct val="90000"/>
              </a:lnSpc>
              <a:spcBef>
                <a:spcPts val="533"/>
              </a:spcBef>
              <a:spcAft>
                <a:spcPts val="0"/>
              </a:spcAft>
              <a:buSzPts val="1200"/>
              <a:buNone/>
              <a:defRPr sz="1600">
                <a:solidFill>
                  <a:srgbClr val="979899"/>
                </a:solidFill>
              </a:defRPr>
            </a:lvl4pPr>
            <a:lvl5pPr marL="3047924" lvl="4" indent="-304792" algn="l">
              <a:lnSpc>
                <a:spcPct val="90000"/>
              </a:lnSpc>
              <a:spcBef>
                <a:spcPts val="533"/>
              </a:spcBef>
              <a:spcAft>
                <a:spcPts val="0"/>
              </a:spcAft>
              <a:buSzPts val="1200"/>
              <a:buNone/>
              <a:defRPr sz="1600">
                <a:solidFill>
                  <a:srgbClr val="979899"/>
                </a:solidFill>
              </a:defRPr>
            </a:lvl5pPr>
            <a:lvl6pPr marL="3657509" lvl="5" indent="-304792" algn="l">
              <a:lnSpc>
                <a:spcPct val="90000"/>
              </a:lnSpc>
              <a:spcBef>
                <a:spcPts val="533"/>
              </a:spcBef>
              <a:spcAft>
                <a:spcPts val="0"/>
              </a:spcAft>
              <a:buClr>
                <a:srgbClr val="979899"/>
              </a:buClr>
              <a:buSzPts val="1200"/>
              <a:buNone/>
              <a:defRPr sz="1600">
                <a:solidFill>
                  <a:srgbClr val="979899"/>
                </a:solidFill>
              </a:defRPr>
            </a:lvl6pPr>
            <a:lvl7pPr marL="4267093" lvl="6" indent="-304792" algn="l">
              <a:lnSpc>
                <a:spcPct val="90000"/>
              </a:lnSpc>
              <a:spcBef>
                <a:spcPts val="533"/>
              </a:spcBef>
              <a:spcAft>
                <a:spcPts val="0"/>
              </a:spcAft>
              <a:buClr>
                <a:srgbClr val="979899"/>
              </a:buClr>
              <a:buSzPts val="1200"/>
              <a:buNone/>
              <a:defRPr sz="1600">
                <a:solidFill>
                  <a:srgbClr val="979899"/>
                </a:solidFill>
              </a:defRPr>
            </a:lvl7pPr>
            <a:lvl8pPr marL="4876678" lvl="7" indent="-304792" algn="l">
              <a:lnSpc>
                <a:spcPct val="90000"/>
              </a:lnSpc>
              <a:spcBef>
                <a:spcPts val="533"/>
              </a:spcBef>
              <a:spcAft>
                <a:spcPts val="0"/>
              </a:spcAft>
              <a:buClr>
                <a:srgbClr val="979899"/>
              </a:buClr>
              <a:buSzPts val="1200"/>
              <a:buNone/>
              <a:defRPr sz="1600">
                <a:solidFill>
                  <a:srgbClr val="979899"/>
                </a:solidFill>
              </a:defRPr>
            </a:lvl8pPr>
            <a:lvl9pPr marL="5486263" lvl="8" indent="-304792" algn="l">
              <a:lnSpc>
                <a:spcPct val="90000"/>
              </a:lnSpc>
              <a:spcBef>
                <a:spcPts val="533"/>
              </a:spcBef>
              <a:spcAft>
                <a:spcPts val="0"/>
              </a:spcAft>
              <a:buClr>
                <a:srgbClr val="979899"/>
              </a:buClr>
              <a:buSzPts val="1200"/>
              <a:buNone/>
              <a:defRPr sz="1600">
                <a:solidFill>
                  <a:srgbClr val="979899"/>
                </a:solidFill>
              </a:defRPr>
            </a:lvl9pPr>
          </a:lstStyle>
          <a:p>
            <a:endParaRPr/>
          </a:p>
        </p:txBody>
      </p:sp>
      <p:sp>
        <p:nvSpPr>
          <p:cNvPr id="104" name="Google Shape;104;p23"/>
          <p:cNvSpPr txBox="1">
            <a:spLocks noGrp="1"/>
          </p:cNvSpPr>
          <p:nvPr>
            <p:ph type="title"/>
          </p:nvPr>
        </p:nvSpPr>
        <p:spPr>
          <a:xfrm>
            <a:off x="658368" y="986619"/>
            <a:ext cx="10515600" cy="716084"/>
          </a:xfrm>
          <a:prstGeom prst="rect">
            <a:avLst/>
          </a:prstGeom>
          <a:noFill/>
          <a:ln>
            <a:noFill/>
          </a:ln>
        </p:spPr>
        <p:txBody>
          <a:bodyPr spcFirstLastPara="1" wrap="square" lIns="0" tIns="34275" rIns="68575" bIns="34275" anchor="b" anchorCtr="0">
            <a:normAutofit/>
          </a:bodyPr>
          <a:lstStyle>
            <a:lvl1pPr lvl="0" algn="l">
              <a:lnSpc>
                <a:spcPct val="80000"/>
              </a:lnSpc>
              <a:spcBef>
                <a:spcPts val="0"/>
              </a:spcBef>
              <a:spcAft>
                <a:spcPts val="0"/>
              </a:spcAft>
              <a:buClr>
                <a:srgbClr val="1D4F91"/>
              </a:buClr>
              <a:buSzPts val="2700"/>
              <a:buFont typeface="Arial"/>
              <a:buNone/>
              <a:defRPr sz="3600" b="0" i="0">
                <a:solidFill>
                  <a:srgbClr val="1D4F9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187599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655828" y="1833659"/>
            <a:ext cx="7735824" cy="4101473"/>
          </a:xfrm>
          <a:prstGeom prst="rect">
            <a:avLst/>
          </a:prstGeom>
        </p:spPr>
        <p:txBody>
          <a:bodyPr>
            <a:normAutofit/>
          </a:bodyPr>
          <a:lstStyle>
            <a:lvl1pPr marL="0" indent="0">
              <a:lnSpc>
                <a:spcPts val="2300"/>
              </a:lnSpc>
              <a:buClr>
                <a:srgbClr val="005BBB"/>
              </a:buClr>
              <a:buFontTx/>
              <a:buNone/>
              <a:defRPr sz="1800" b="0" i="0">
                <a:solidFill>
                  <a:srgbClr val="1D4F91"/>
                </a:solidFill>
                <a:latin typeface="Arial" panose="020B0604020202020204" pitchFamily="34" charset="0"/>
                <a:ea typeface="Arial" panose="020B0604020202020204" pitchFamily="34" charset="0"/>
                <a:cs typeface="Arial" panose="020B0604020202020204" pitchFamily="34" charset="0"/>
              </a:defRPr>
            </a:lvl1pPr>
            <a:lvl2pPr marL="548640" indent="-279400">
              <a:lnSpc>
                <a:spcPts val="2300"/>
              </a:lnSpc>
              <a:buClr>
                <a:srgbClr val="1D4F91"/>
              </a:buClr>
              <a:buFont typeface="Arial" charset="0"/>
              <a:buChar char="•"/>
              <a:tabLst/>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marR="0" indent="-228600" algn="l" defTabSz="914400" rtl="0" eaLnBrk="1" fontAlgn="auto" latinLnBrk="0" hangingPunct="1">
              <a:lnSpc>
                <a:spcPts val="2300"/>
              </a:lnSpc>
              <a:spcBef>
                <a:spcPts val="500"/>
              </a:spcBef>
              <a:spcAft>
                <a:spcPts val="0"/>
              </a:spcAft>
              <a:buClr>
                <a:srgbClr val="005BBB"/>
              </a:buClr>
              <a:buSzTx/>
              <a:buFont typeface="LucidaGrande" charset="0"/>
              <a:buChar char="-"/>
              <a:tabLst>
                <a:tab pos="1143000" algn="l"/>
              </a:tabLst>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p:txBody>
      </p:sp>
      <p:sp>
        <p:nvSpPr>
          <p:cNvPr id="4" name="Title 3"/>
          <p:cNvSpPr>
            <a:spLocks noGrp="1"/>
          </p:cNvSpPr>
          <p:nvPr>
            <p:ph type="title" hasCustomPrompt="1"/>
          </p:nvPr>
        </p:nvSpPr>
        <p:spPr>
          <a:xfrm>
            <a:off x="658368" y="986620"/>
            <a:ext cx="10515600" cy="716084"/>
          </a:xfrm>
          <a:prstGeom prst="rect">
            <a:avLst/>
          </a:prstGeom>
        </p:spPr>
        <p:txBody>
          <a:bodyPr anchor="b">
            <a:normAutofit/>
          </a:bodyPr>
          <a:lstStyle>
            <a:lvl1pPr>
              <a:lnSpc>
                <a:spcPct val="80000"/>
              </a:lnSpc>
              <a:defRPr sz="36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784634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58367" y="1833658"/>
            <a:ext cx="7727865" cy="4101473"/>
          </a:xfrm>
          <a:prstGeom prst="rect">
            <a:avLst/>
          </a:prstGeom>
        </p:spPr>
        <p:txBody>
          <a:bodyPr>
            <a:noAutofit/>
          </a:bodyPr>
          <a:lstStyle>
            <a:lvl1pPr marL="0" indent="0">
              <a:lnSpc>
                <a:spcPts val="2600"/>
              </a:lnSpc>
              <a:buNone/>
              <a:defRPr sz="1800" b="0" i="0" spc="-5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4" name="Title 3"/>
          <p:cNvSpPr>
            <a:spLocks noGrp="1"/>
          </p:cNvSpPr>
          <p:nvPr>
            <p:ph type="title" hasCustomPrompt="1"/>
          </p:nvPr>
        </p:nvSpPr>
        <p:spPr>
          <a:xfrm>
            <a:off x="658368" y="984446"/>
            <a:ext cx="10515600" cy="716084"/>
          </a:xfrm>
          <a:prstGeom prst="rect">
            <a:avLst/>
          </a:prstGeom>
        </p:spPr>
        <p:txBody>
          <a:bodyPr anchor="b">
            <a:normAutofit/>
          </a:bodyPr>
          <a:lstStyle>
            <a:lvl1pPr>
              <a:lnSpc>
                <a:spcPct val="80000"/>
              </a:lnSpc>
              <a:defRPr sz="36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4162729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atient 15">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BED803C0-7B76-0A4E-8135-305AD82E36BA}"/>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6427" t="14742" b="14742"/>
          <a:stretch/>
        </p:blipFill>
        <p:spPr bwMode="auto">
          <a:xfrm>
            <a:off x="0" y="0"/>
            <a:ext cx="12191996" cy="685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FACAC07F-B3C0-224A-A2DA-787AB585F187}"/>
              </a:ext>
            </a:extLst>
          </p:cNvPr>
          <p:cNvSpPr/>
          <p:nvPr userDrawn="1"/>
        </p:nvSpPr>
        <p:spPr>
          <a:xfrm>
            <a:off x="5846122" y="0"/>
            <a:ext cx="6345874" cy="5239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11">
            <a:extLst>
              <a:ext uri="{FF2B5EF4-FFF2-40B4-BE49-F238E27FC236}">
                <a16:creationId xmlns:a16="http://schemas.microsoft.com/office/drawing/2014/main" id="{FCFF0A35-9F00-334A-82F0-82434060F843}"/>
              </a:ext>
            </a:extLst>
          </p:cNvPr>
          <p:cNvSpPr>
            <a:spLocks noGrp="1"/>
          </p:cNvSpPr>
          <p:nvPr>
            <p:ph type="body" sz="quarter" idx="14"/>
          </p:nvPr>
        </p:nvSpPr>
        <p:spPr>
          <a:xfrm>
            <a:off x="6409855" y="2001884"/>
            <a:ext cx="5184568" cy="404018"/>
          </a:xfrm>
        </p:spPr>
        <p:txBody>
          <a:bodyPr>
            <a:normAutofit/>
          </a:bodyPr>
          <a:lstStyle>
            <a:lvl1pPr marL="0" indent="0">
              <a:buNone/>
              <a:defRPr sz="2400" b="0">
                <a:solidFill>
                  <a:schemeClr val="accent6">
                    <a:lumMod val="50000"/>
                  </a:schemeClr>
                </a:solidFill>
                <a:latin typeface="Georgia" panose="02040502050405020303" pitchFamily="18" charset="0"/>
                <a:cs typeface="Arial" panose="020B0604020202020204" pitchFamily="34" charset="0"/>
              </a:defRPr>
            </a:lvl1pPr>
          </a:lstStyle>
          <a:p>
            <a:pPr lvl="0"/>
            <a:r>
              <a:rPr lang="en-US"/>
              <a:t>Click to edit Master text styles</a:t>
            </a:r>
          </a:p>
        </p:txBody>
      </p:sp>
      <p:pic>
        <p:nvPicPr>
          <p:cNvPr id="18" name="Picture 17">
            <a:extLst>
              <a:ext uri="{FF2B5EF4-FFF2-40B4-BE49-F238E27FC236}">
                <a16:creationId xmlns:a16="http://schemas.microsoft.com/office/drawing/2014/main" id="{448B30CE-1007-9E49-857E-C5AEF06BD70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6449174" y="4145558"/>
            <a:ext cx="2490083" cy="52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E0F45CF5-5AFE-A745-A6AE-D01EE5784A8A}"/>
              </a:ext>
            </a:extLst>
          </p:cNvPr>
          <p:cNvCxnSpPr>
            <a:cxnSpLocks/>
          </p:cNvCxnSpPr>
          <p:nvPr userDrawn="1"/>
        </p:nvCxnSpPr>
        <p:spPr>
          <a:xfrm>
            <a:off x="5846122" y="0"/>
            <a:ext cx="0" cy="5239910"/>
          </a:xfrm>
          <a:prstGeom prst="line">
            <a:avLst/>
          </a:prstGeom>
          <a:ln w="139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1">
            <a:extLst>
              <a:ext uri="{FF2B5EF4-FFF2-40B4-BE49-F238E27FC236}">
                <a16:creationId xmlns:a16="http://schemas.microsoft.com/office/drawing/2014/main" id="{267AA1E5-442C-F847-B5EA-12B212637225}"/>
              </a:ext>
            </a:extLst>
          </p:cNvPr>
          <p:cNvSpPr>
            <a:spLocks noGrp="1"/>
          </p:cNvSpPr>
          <p:nvPr>
            <p:ph type="body" sz="quarter" idx="15"/>
          </p:nvPr>
        </p:nvSpPr>
        <p:spPr>
          <a:xfrm>
            <a:off x="6409855" y="2447157"/>
            <a:ext cx="5184568" cy="404018"/>
          </a:xfrm>
        </p:spPr>
        <p:txBody>
          <a:bodyPr>
            <a:normAutofit/>
          </a:bodyPr>
          <a:lstStyle>
            <a:lvl1pPr marL="0" indent="0">
              <a:buNone/>
              <a:defRPr sz="2400" b="0">
                <a:solidFill>
                  <a:schemeClr val="accent6">
                    <a:lumMod val="50000"/>
                  </a:schemeClr>
                </a:solidFill>
                <a:latin typeface="Georgia" panose="02040502050405020303" pitchFamily="18" charset="0"/>
                <a:cs typeface="Arial" panose="020B0604020202020204" pitchFamily="34" charset="0"/>
              </a:defRPr>
            </a:lvl1pPr>
          </a:lstStyle>
          <a:p>
            <a:pPr lvl="0"/>
            <a:r>
              <a:rPr lang="en-US"/>
              <a:t>Click to edit Master text styles</a:t>
            </a:r>
          </a:p>
        </p:txBody>
      </p:sp>
      <p:sp>
        <p:nvSpPr>
          <p:cNvPr id="21" name="Text Placeholder 11">
            <a:extLst>
              <a:ext uri="{FF2B5EF4-FFF2-40B4-BE49-F238E27FC236}">
                <a16:creationId xmlns:a16="http://schemas.microsoft.com/office/drawing/2014/main" id="{D97AA879-4F83-1548-BE61-CFB03F7B2BE8}"/>
              </a:ext>
            </a:extLst>
          </p:cNvPr>
          <p:cNvSpPr>
            <a:spLocks noGrp="1"/>
          </p:cNvSpPr>
          <p:nvPr>
            <p:ph type="body" sz="quarter" idx="16" hasCustomPrompt="1"/>
          </p:nvPr>
        </p:nvSpPr>
        <p:spPr>
          <a:xfrm>
            <a:off x="6409855" y="758798"/>
            <a:ext cx="5310364" cy="1145300"/>
          </a:xfrm>
        </p:spPr>
        <p:txBody>
          <a:bodyPr>
            <a:normAutofit/>
          </a:bodyPr>
          <a:lstStyle>
            <a:lvl1pPr marL="0" indent="0">
              <a:buNone/>
              <a:defRPr sz="3600" b="0">
                <a:solidFill>
                  <a:schemeClr val="accent1">
                    <a:lumMod val="75000"/>
                  </a:schemeClr>
                </a:solidFill>
                <a:latin typeface="Arial Rounded MT Bold" panose="020F0704030504030204" pitchFamily="34" charset="77"/>
                <a:cs typeface="Arial" panose="020B0604020202020204" pitchFamily="34" charset="0"/>
              </a:defRPr>
            </a:lvl1pPr>
          </a:lstStyle>
          <a:p>
            <a:pPr lvl="0"/>
            <a:r>
              <a:rPr lang="en-US" dirty="0"/>
              <a:t>CLICK TO EDIT MASTER TITLE STYLE</a:t>
            </a:r>
          </a:p>
        </p:txBody>
      </p:sp>
    </p:spTree>
    <p:extLst>
      <p:ext uri="{BB962C8B-B14F-4D97-AF65-F5344CB8AC3E}">
        <p14:creationId xmlns:p14="http://schemas.microsoft.com/office/powerpoint/2010/main" val="2214024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default">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1A27D-E805-8940-9E3C-D954D1EBC4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3563" y="6111875"/>
            <a:ext cx="227488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a:spLocks noGrp="1"/>
          </p:cNvSpPr>
          <p:nvPr>
            <p:ph type="title"/>
          </p:nvPr>
        </p:nvSpPr>
        <p:spPr>
          <a:xfrm>
            <a:off x="759019" y="673239"/>
            <a:ext cx="10682746" cy="958650"/>
          </a:xfrm>
        </p:spPr>
        <p:txBody>
          <a:bodyPr anchor="t"/>
          <a:lstStyle>
            <a:lvl1pPr>
              <a:defRPr b="0">
                <a:solidFill>
                  <a:schemeClr val="accent2"/>
                </a:solidFill>
                <a:latin typeface="Arial Rounded MT Bold" panose="020F0704030504030204" pitchFamily="34" charset="77"/>
              </a:defRPr>
            </a:lvl1pPr>
          </a:lstStyle>
          <a:p>
            <a:r>
              <a:rPr lang="en-US"/>
              <a:t>Click to edit Master title style</a:t>
            </a:r>
            <a:endParaRPr lang="en-US" dirty="0"/>
          </a:p>
        </p:txBody>
      </p:sp>
      <p:sp>
        <p:nvSpPr>
          <p:cNvPr id="11" name="Content Placeholder 3"/>
          <p:cNvSpPr>
            <a:spLocks noGrp="1"/>
          </p:cNvSpPr>
          <p:nvPr>
            <p:ph idx="1"/>
          </p:nvPr>
        </p:nvSpPr>
        <p:spPr>
          <a:xfrm>
            <a:off x="750234" y="1921363"/>
            <a:ext cx="10691531" cy="4095604"/>
          </a:xfrm>
        </p:spPr>
        <p:txBody>
          <a:bodyPr/>
          <a:lstStyle>
            <a:lvl1pPr>
              <a:defRPr>
                <a:solidFill>
                  <a:schemeClr val="accent6">
                    <a:lumMod val="50000"/>
                  </a:schemeClr>
                </a:solidFill>
                <a:latin typeface="Georgia" panose="02040502050405020303" pitchFamily="18" charset="0"/>
              </a:defRPr>
            </a:lvl1pPr>
          </a:lstStyle>
          <a:p>
            <a:pPr lvl="0"/>
            <a:r>
              <a:rPr lang="en-US" dirty="0"/>
              <a:t>Click to edit Master text styles</a:t>
            </a:r>
          </a:p>
        </p:txBody>
      </p:sp>
    </p:spTree>
    <p:extLst>
      <p:ext uri="{BB962C8B-B14F-4D97-AF65-F5344CB8AC3E}">
        <p14:creationId xmlns:p14="http://schemas.microsoft.com/office/powerpoint/2010/main" val="4159585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6F0D5-56A2-2788-5E82-B66BC981B81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2487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lumns">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C28DA74-0E23-084A-BE9F-BD1F7B206CD5}"/>
              </a:ext>
            </a:extLst>
          </p:cNvPr>
          <p:cNvSpPr txBox="1">
            <a:spLocks/>
          </p:cNvSpPr>
          <p:nvPr/>
        </p:nvSpPr>
        <p:spPr>
          <a:xfrm>
            <a:off x="304800" y="6296025"/>
            <a:ext cx="454025" cy="365125"/>
          </a:xfrm>
          <a:prstGeom prst="rect">
            <a:avLst/>
          </a:prstGeom>
        </p:spPr>
        <p:txBody>
          <a:bodyPr anchor="ctr"/>
          <a:lstStyle>
            <a:defPPr>
              <a:defRPr lang="en-US"/>
            </a:defPPr>
            <a:lvl1pPr marL="0" algn="l"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8159D2B4-F997-D941-A053-375D757C2742}" type="slidenum">
              <a:rPr lang="en-US" smtClean="0">
                <a:solidFill>
                  <a:schemeClr val="accent6">
                    <a:lumMod val="50000"/>
                  </a:schemeClr>
                </a:solidFill>
                <a:latin typeface="Georgia" panose="02040502050405020303" pitchFamily="18" charset="0"/>
              </a:rPr>
              <a:pPr fontAlgn="auto">
                <a:spcBef>
                  <a:spcPts val="0"/>
                </a:spcBef>
                <a:spcAft>
                  <a:spcPts val="0"/>
                </a:spcAft>
                <a:defRPr/>
              </a:pPr>
              <a:t>‹#›</a:t>
            </a:fld>
            <a:endParaRPr lang="en-US" dirty="0">
              <a:solidFill>
                <a:schemeClr val="accent6">
                  <a:lumMod val="50000"/>
                </a:schemeClr>
              </a:solidFill>
              <a:latin typeface="Georgia" panose="02040502050405020303" pitchFamily="18" charset="0"/>
            </a:endParaRPr>
          </a:p>
        </p:txBody>
      </p:sp>
      <p:pic>
        <p:nvPicPr>
          <p:cNvPr id="5" name="Picture 4">
            <a:extLst>
              <a:ext uri="{FF2B5EF4-FFF2-40B4-BE49-F238E27FC236}">
                <a16:creationId xmlns:a16="http://schemas.microsoft.com/office/drawing/2014/main" id="{4201A27D-E805-8940-9E3C-D954D1EBC4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3563" y="6111875"/>
            <a:ext cx="227488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B74A40E0-F2C4-3E42-A1B3-8F6972F30B49}"/>
              </a:ext>
            </a:extLst>
          </p:cNvPr>
          <p:cNvSpPr>
            <a:spLocks noGrp="1"/>
          </p:cNvSpPr>
          <p:nvPr>
            <p:ph type="title"/>
          </p:nvPr>
        </p:nvSpPr>
        <p:spPr>
          <a:xfrm>
            <a:off x="798445" y="396929"/>
            <a:ext cx="10515600" cy="1325563"/>
          </a:xfrm>
        </p:spPr>
        <p:txBody>
          <a:bodyPr/>
          <a:lstStyle/>
          <a:p>
            <a:r>
              <a:rPr lang="en-US" dirty="0"/>
              <a:t>Click to edit Master title style</a:t>
            </a:r>
          </a:p>
        </p:txBody>
      </p:sp>
      <p:sp>
        <p:nvSpPr>
          <p:cNvPr id="12" name="Content Placeholder 2">
            <a:extLst>
              <a:ext uri="{FF2B5EF4-FFF2-40B4-BE49-F238E27FC236}">
                <a16:creationId xmlns:a16="http://schemas.microsoft.com/office/drawing/2014/main" id="{2B52E2B0-6311-154E-A24C-C84AF59433B6}"/>
              </a:ext>
            </a:extLst>
          </p:cNvPr>
          <p:cNvSpPr>
            <a:spLocks noGrp="1"/>
          </p:cNvSpPr>
          <p:nvPr>
            <p:ph sz="half" idx="1"/>
          </p:nvPr>
        </p:nvSpPr>
        <p:spPr>
          <a:xfrm>
            <a:off x="798445" y="1857429"/>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A1A17A8E-20C6-804E-8DA7-870743D0F5CD}"/>
              </a:ext>
            </a:extLst>
          </p:cNvPr>
          <p:cNvSpPr>
            <a:spLocks noGrp="1"/>
          </p:cNvSpPr>
          <p:nvPr>
            <p:ph sz="half" idx="2"/>
          </p:nvPr>
        </p:nvSpPr>
        <p:spPr>
          <a:xfrm>
            <a:off x="6132445" y="1857429"/>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612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60142-ACA3-73C2-F1C1-B2F7B97C4D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2BCCC1-BD66-13EB-7969-15BF95F74A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5E91A5-0393-65D0-D7CC-57F62DA0AB82}"/>
              </a:ext>
            </a:extLst>
          </p:cNvPr>
          <p:cNvSpPr>
            <a:spLocks noGrp="1"/>
          </p:cNvSpPr>
          <p:nvPr>
            <p:ph type="dt" sz="half" idx="10"/>
          </p:nvPr>
        </p:nvSpPr>
        <p:spPr/>
        <p:txBody>
          <a:bodyPr/>
          <a:lstStyle/>
          <a:p>
            <a:fld id="{1CBC9881-C505-47AA-B6EB-87AB4B9AA026}" type="datetimeFigureOut">
              <a:rPr lang="en-US" smtClean="0"/>
              <a:t>2/26/2025</a:t>
            </a:fld>
            <a:endParaRPr lang="en-US"/>
          </a:p>
        </p:txBody>
      </p:sp>
      <p:sp>
        <p:nvSpPr>
          <p:cNvPr id="5" name="Footer Placeholder 4">
            <a:extLst>
              <a:ext uri="{FF2B5EF4-FFF2-40B4-BE49-F238E27FC236}">
                <a16:creationId xmlns:a16="http://schemas.microsoft.com/office/drawing/2014/main" id="{21C0C1AE-387F-F2B9-45D8-26A50AB21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243BDC-CCF2-D5D6-0504-56129B5AE55A}"/>
              </a:ext>
            </a:extLst>
          </p:cNvPr>
          <p:cNvSpPr>
            <a:spLocks noGrp="1"/>
          </p:cNvSpPr>
          <p:nvPr>
            <p:ph type="sldNum" sz="quarter" idx="12"/>
          </p:nvPr>
        </p:nvSpPr>
        <p:spPr/>
        <p:txBody>
          <a:bodyPr/>
          <a:lstStyle/>
          <a:p>
            <a:fld id="{B6FBF7AE-F6E3-469B-8613-6D66047216BF}" type="slidenum">
              <a:rPr lang="en-US" smtClean="0"/>
              <a:t>‹#›</a:t>
            </a:fld>
            <a:endParaRPr lang="en-US"/>
          </a:p>
        </p:txBody>
      </p:sp>
    </p:spTree>
    <p:extLst>
      <p:ext uri="{BB962C8B-B14F-4D97-AF65-F5344CB8AC3E}">
        <p14:creationId xmlns:p14="http://schemas.microsoft.com/office/powerpoint/2010/main" val="1972371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6EE98-08F0-D58F-601B-E3328F273C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D82CE5-9829-ED8C-38C1-3BBEBACFE7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D70AF-9655-3A4A-CFF4-0A51626B19D6}"/>
              </a:ext>
            </a:extLst>
          </p:cNvPr>
          <p:cNvSpPr>
            <a:spLocks noGrp="1"/>
          </p:cNvSpPr>
          <p:nvPr>
            <p:ph type="dt" sz="half" idx="10"/>
          </p:nvPr>
        </p:nvSpPr>
        <p:spPr/>
        <p:txBody>
          <a:bodyPr/>
          <a:lstStyle/>
          <a:p>
            <a:fld id="{1CBC9881-C505-47AA-B6EB-87AB4B9AA026}" type="datetimeFigureOut">
              <a:rPr lang="en-US" smtClean="0"/>
              <a:t>2/26/2025</a:t>
            </a:fld>
            <a:endParaRPr lang="en-US"/>
          </a:p>
        </p:txBody>
      </p:sp>
      <p:sp>
        <p:nvSpPr>
          <p:cNvPr id="5" name="Footer Placeholder 4">
            <a:extLst>
              <a:ext uri="{FF2B5EF4-FFF2-40B4-BE49-F238E27FC236}">
                <a16:creationId xmlns:a16="http://schemas.microsoft.com/office/drawing/2014/main" id="{414B57C0-53CE-879B-58BF-9412AA9E5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D2E8E7-819C-9C2E-15BD-4ABD2689D475}"/>
              </a:ext>
            </a:extLst>
          </p:cNvPr>
          <p:cNvSpPr>
            <a:spLocks noGrp="1"/>
          </p:cNvSpPr>
          <p:nvPr>
            <p:ph type="sldNum" sz="quarter" idx="12"/>
          </p:nvPr>
        </p:nvSpPr>
        <p:spPr/>
        <p:txBody>
          <a:bodyPr/>
          <a:lstStyle/>
          <a:p>
            <a:fld id="{B6FBF7AE-F6E3-469B-8613-6D66047216BF}" type="slidenum">
              <a:rPr lang="en-US" smtClean="0"/>
              <a:t>‹#›</a:t>
            </a:fld>
            <a:endParaRPr lang="en-US"/>
          </a:p>
        </p:txBody>
      </p:sp>
    </p:spTree>
    <p:extLst>
      <p:ext uri="{BB962C8B-B14F-4D97-AF65-F5344CB8AC3E}">
        <p14:creationId xmlns:p14="http://schemas.microsoft.com/office/powerpoint/2010/main" val="4114104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pic>
        <p:nvPicPr>
          <p:cNvPr id="20" name="Picture 19" descr="Chart, funnel chart&#10;&#10;Description automatically generated">
            <a:extLst>
              <a:ext uri="{FF2B5EF4-FFF2-40B4-BE49-F238E27FC236}">
                <a16:creationId xmlns:a16="http://schemas.microsoft.com/office/drawing/2014/main" id="{29B963CE-FC57-7647-B512-9029D3EECE4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1B49BA7-1E83-024D-9261-BF871FE8C65C}"/>
              </a:ext>
            </a:extLst>
          </p:cNvPr>
          <p:cNvSpPr>
            <a:spLocks noGrp="1"/>
          </p:cNvSpPr>
          <p:nvPr>
            <p:ph type="ctrTitle" hasCustomPrompt="1"/>
          </p:nvPr>
        </p:nvSpPr>
        <p:spPr>
          <a:xfrm>
            <a:off x="2669627" y="3647089"/>
            <a:ext cx="8983087" cy="1524001"/>
          </a:xfrm>
        </p:spPr>
        <p:txBody>
          <a:bodyPr anchor="t">
            <a:normAutofit/>
          </a:bodyPr>
          <a:lstStyle>
            <a:lvl1pPr algn="l">
              <a:lnSpc>
                <a:spcPct val="100000"/>
              </a:lnSpc>
              <a:defRPr sz="2800" b="1" i="0">
                <a:solidFill>
                  <a:srgbClr val="C61D23"/>
                </a:solidFill>
                <a:latin typeface="+mj-lt"/>
                <a:cs typeface="Arial" panose="020B0604020202020204" pitchFamily="34" charset="0"/>
              </a:defRPr>
            </a:lvl1pPr>
          </a:lstStyle>
          <a:p>
            <a:r>
              <a:rPr lang="en-US" dirty="0"/>
              <a:t>New Chapter - Arial Regular 28</a:t>
            </a:r>
          </a:p>
        </p:txBody>
      </p:sp>
      <p:sp>
        <p:nvSpPr>
          <p:cNvPr id="6" name="TextBox 5">
            <a:extLst>
              <a:ext uri="{FF2B5EF4-FFF2-40B4-BE49-F238E27FC236}">
                <a16:creationId xmlns:a16="http://schemas.microsoft.com/office/drawing/2014/main" id="{B3B75311-5A99-4706-C80F-794BDA667FAE}"/>
              </a:ext>
            </a:extLst>
          </p:cNvPr>
          <p:cNvSpPr txBox="1"/>
          <p:nvPr userDrawn="1"/>
        </p:nvSpPr>
        <p:spPr>
          <a:xfrm>
            <a:off x="9207062" y="6264624"/>
            <a:ext cx="2445653" cy="307777"/>
          </a:xfrm>
          <a:prstGeom prst="rect">
            <a:avLst/>
          </a:prstGeom>
          <a:noFill/>
        </p:spPr>
        <p:txBody>
          <a:bodyPr wrap="square" rtlCol="0">
            <a:spAutoFit/>
          </a:bodyPr>
          <a:lstStyle/>
          <a:p>
            <a:pPr algn="r"/>
            <a:r>
              <a:rPr lang="en-US" sz="1400" dirty="0">
                <a:solidFill>
                  <a:schemeClr val="tx1">
                    <a:lumMod val="50000"/>
                    <a:lumOff val="50000"/>
                  </a:schemeClr>
                </a:solidFill>
              </a:rPr>
              <a:t>Cleveland, Ohio  |  </a:t>
            </a:r>
            <a:fld id="{30530AB4-95B1-7E43-92F5-08650780D90C}" type="slidenum">
              <a:rPr lang="en-US" sz="1400" smtClean="0">
                <a:solidFill>
                  <a:schemeClr val="tx1">
                    <a:lumMod val="50000"/>
                    <a:lumOff val="50000"/>
                  </a:schemeClr>
                </a:solidFill>
              </a:rPr>
              <a:pPr algn="r"/>
              <a:t>‹#›</a:t>
            </a:fld>
            <a:endParaRPr lang="en-US" sz="1400" dirty="0">
              <a:solidFill>
                <a:schemeClr val="tx1">
                  <a:lumMod val="50000"/>
                  <a:lumOff val="50000"/>
                </a:schemeClr>
              </a:solidFill>
            </a:endParaRPr>
          </a:p>
        </p:txBody>
      </p:sp>
      <p:pic>
        <p:nvPicPr>
          <p:cNvPr id="4" name="Picture 3" descr="Text&#10;&#10;Description automatically generated">
            <a:extLst>
              <a:ext uri="{FF2B5EF4-FFF2-40B4-BE49-F238E27FC236}">
                <a16:creationId xmlns:a16="http://schemas.microsoft.com/office/drawing/2014/main" id="{D88FD4C8-FBB1-FDCA-05BE-44A9BCB11DA7}"/>
              </a:ext>
            </a:extLst>
          </p:cNvPr>
          <p:cNvPicPr>
            <a:picLocks noChangeAspect="1"/>
          </p:cNvPicPr>
          <p:nvPr userDrawn="1"/>
        </p:nvPicPr>
        <p:blipFill>
          <a:blip r:embed="rId3"/>
          <a:stretch>
            <a:fillRect/>
          </a:stretch>
        </p:blipFill>
        <p:spPr>
          <a:xfrm>
            <a:off x="539285" y="5956675"/>
            <a:ext cx="2190256" cy="592533"/>
          </a:xfrm>
          <a:prstGeom prst="rect">
            <a:avLst/>
          </a:prstGeom>
        </p:spPr>
      </p:pic>
    </p:spTree>
    <p:extLst>
      <p:ext uri="{BB962C8B-B14F-4D97-AF65-F5344CB8AC3E}">
        <p14:creationId xmlns:p14="http://schemas.microsoft.com/office/powerpoint/2010/main" val="1162319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F1134-4384-1690-0456-BB8B18F6A4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5163C2-4CBE-8187-E7A6-E332151FCF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D6F8A2-577F-5C24-F572-3BACB2A2D1D1}"/>
              </a:ext>
            </a:extLst>
          </p:cNvPr>
          <p:cNvSpPr>
            <a:spLocks noGrp="1"/>
          </p:cNvSpPr>
          <p:nvPr>
            <p:ph type="dt" sz="half" idx="10"/>
          </p:nvPr>
        </p:nvSpPr>
        <p:spPr/>
        <p:txBody>
          <a:bodyPr/>
          <a:lstStyle/>
          <a:p>
            <a:fld id="{1CBC9881-C505-47AA-B6EB-87AB4B9AA026}" type="datetimeFigureOut">
              <a:rPr lang="en-US" smtClean="0"/>
              <a:t>2/26/2025</a:t>
            </a:fld>
            <a:endParaRPr lang="en-US"/>
          </a:p>
        </p:txBody>
      </p:sp>
      <p:sp>
        <p:nvSpPr>
          <p:cNvPr id="5" name="Footer Placeholder 4">
            <a:extLst>
              <a:ext uri="{FF2B5EF4-FFF2-40B4-BE49-F238E27FC236}">
                <a16:creationId xmlns:a16="http://schemas.microsoft.com/office/drawing/2014/main" id="{A44B71A2-B2B9-95E0-6FEB-F847E5E18C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5D93EE-3EFB-10DF-E16B-7664C13226CA}"/>
              </a:ext>
            </a:extLst>
          </p:cNvPr>
          <p:cNvSpPr>
            <a:spLocks noGrp="1"/>
          </p:cNvSpPr>
          <p:nvPr>
            <p:ph type="sldNum" sz="quarter" idx="12"/>
          </p:nvPr>
        </p:nvSpPr>
        <p:spPr/>
        <p:txBody>
          <a:bodyPr/>
          <a:lstStyle/>
          <a:p>
            <a:fld id="{B6FBF7AE-F6E3-469B-8613-6D66047216BF}" type="slidenum">
              <a:rPr lang="en-US" smtClean="0"/>
              <a:t>‹#›</a:t>
            </a:fld>
            <a:endParaRPr lang="en-US"/>
          </a:p>
        </p:txBody>
      </p:sp>
    </p:spTree>
    <p:extLst>
      <p:ext uri="{BB962C8B-B14F-4D97-AF65-F5344CB8AC3E}">
        <p14:creationId xmlns:p14="http://schemas.microsoft.com/office/powerpoint/2010/main" val="4166804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4638F-1521-283C-E0E2-6A3AAEFAC3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77334-D4DF-771D-33ED-1631D8981F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1597-E7B8-EF37-9B93-AA89AFEB86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086411-240C-DF0B-4F52-CEBCCA360682}"/>
              </a:ext>
            </a:extLst>
          </p:cNvPr>
          <p:cNvSpPr>
            <a:spLocks noGrp="1"/>
          </p:cNvSpPr>
          <p:nvPr>
            <p:ph type="dt" sz="half" idx="10"/>
          </p:nvPr>
        </p:nvSpPr>
        <p:spPr/>
        <p:txBody>
          <a:bodyPr/>
          <a:lstStyle/>
          <a:p>
            <a:fld id="{1CBC9881-C505-47AA-B6EB-87AB4B9AA026}" type="datetimeFigureOut">
              <a:rPr lang="en-US" smtClean="0"/>
              <a:t>2/26/2025</a:t>
            </a:fld>
            <a:endParaRPr lang="en-US"/>
          </a:p>
        </p:txBody>
      </p:sp>
      <p:sp>
        <p:nvSpPr>
          <p:cNvPr id="6" name="Footer Placeholder 5">
            <a:extLst>
              <a:ext uri="{FF2B5EF4-FFF2-40B4-BE49-F238E27FC236}">
                <a16:creationId xmlns:a16="http://schemas.microsoft.com/office/drawing/2014/main" id="{432D75AE-427E-D079-330B-088F5FAFB6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4BD58-A698-CCC0-0923-C089F10353AA}"/>
              </a:ext>
            </a:extLst>
          </p:cNvPr>
          <p:cNvSpPr>
            <a:spLocks noGrp="1"/>
          </p:cNvSpPr>
          <p:nvPr>
            <p:ph type="sldNum" sz="quarter" idx="12"/>
          </p:nvPr>
        </p:nvSpPr>
        <p:spPr/>
        <p:txBody>
          <a:bodyPr/>
          <a:lstStyle/>
          <a:p>
            <a:fld id="{B6FBF7AE-F6E3-469B-8613-6D66047216BF}" type="slidenum">
              <a:rPr lang="en-US" smtClean="0"/>
              <a:t>‹#›</a:t>
            </a:fld>
            <a:endParaRPr lang="en-US"/>
          </a:p>
        </p:txBody>
      </p:sp>
    </p:spTree>
    <p:extLst>
      <p:ext uri="{BB962C8B-B14F-4D97-AF65-F5344CB8AC3E}">
        <p14:creationId xmlns:p14="http://schemas.microsoft.com/office/powerpoint/2010/main" val="33473606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94CD9-D970-BCBE-33A8-29FB593D57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BB53F4-3104-9B8E-27D1-AD32096B24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91D239-04BF-7D24-7914-4122F5EF4F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7A253B-357F-EF14-3A58-9CEBDEB7D0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FAE291-6F01-DB52-8679-3BC9D3A737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329F6-E279-2C27-EC6D-A381986A4E40}"/>
              </a:ext>
            </a:extLst>
          </p:cNvPr>
          <p:cNvSpPr>
            <a:spLocks noGrp="1"/>
          </p:cNvSpPr>
          <p:nvPr>
            <p:ph type="dt" sz="half" idx="10"/>
          </p:nvPr>
        </p:nvSpPr>
        <p:spPr/>
        <p:txBody>
          <a:bodyPr/>
          <a:lstStyle/>
          <a:p>
            <a:fld id="{1CBC9881-C505-47AA-B6EB-87AB4B9AA026}" type="datetimeFigureOut">
              <a:rPr lang="en-US" smtClean="0"/>
              <a:t>2/26/2025</a:t>
            </a:fld>
            <a:endParaRPr lang="en-US"/>
          </a:p>
        </p:txBody>
      </p:sp>
      <p:sp>
        <p:nvSpPr>
          <p:cNvPr id="8" name="Footer Placeholder 7">
            <a:extLst>
              <a:ext uri="{FF2B5EF4-FFF2-40B4-BE49-F238E27FC236}">
                <a16:creationId xmlns:a16="http://schemas.microsoft.com/office/drawing/2014/main" id="{3733F4F6-C884-645B-7223-85CE11E9A2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EC2500-DEB8-876F-7BB9-B257E809531E}"/>
              </a:ext>
            </a:extLst>
          </p:cNvPr>
          <p:cNvSpPr>
            <a:spLocks noGrp="1"/>
          </p:cNvSpPr>
          <p:nvPr>
            <p:ph type="sldNum" sz="quarter" idx="12"/>
          </p:nvPr>
        </p:nvSpPr>
        <p:spPr/>
        <p:txBody>
          <a:bodyPr/>
          <a:lstStyle/>
          <a:p>
            <a:fld id="{B6FBF7AE-F6E3-469B-8613-6D66047216BF}" type="slidenum">
              <a:rPr lang="en-US" smtClean="0"/>
              <a:t>‹#›</a:t>
            </a:fld>
            <a:endParaRPr lang="en-US"/>
          </a:p>
        </p:txBody>
      </p:sp>
    </p:spTree>
    <p:extLst>
      <p:ext uri="{BB962C8B-B14F-4D97-AF65-F5344CB8AC3E}">
        <p14:creationId xmlns:p14="http://schemas.microsoft.com/office/powerpoint/2010/main" val="3966583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E3D8-0EC3-967F-51CF-794F27624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4E8180-158E-0F1C-1457-369C7125E3F7}"/>
              </a:ext>
            </a:extLst>
          </p:cNvPr>
          <p:cNvSpPr>
            <a:spLocks noGrp="1"/>
          </p:cNvSpPr>
          <p:nvPr>
            <p:ph type="dt" sz="half" idx="10"/>
          </p:nvPr>
        </p:nvSpPr>
        <p:spPr/>
        <p:txBody>
          <a:bodyPr/>
          <a:lstStyle/>
          <a:p>
            <a:fld id="{1CBC9881-C505-47AA-B6EB-87AB4B9AA026}" type="datetimeFigureOut">
              <a:rPr lang="en-US" smtClean="0"/>
              <a:t>2/26/2025</a:t>
            </a:fld>
            <a:endParaRPr lang="en-US"/>
          </a:p>
        </p:txBody>
      </p:sp>
      <p:sp>
        <p:nvSpPr>
          <p:cNvPr id="4" name="Footer Placeholder 3">
            <a:extLst>
              <a:ext uri="{FF2B5EF4-FFF2-40B4-BE49-F238E27FC236}">
                <a16:creationId xmlns:a16="http://schemas.microsoft.com/office/drawing/2014/main" id="{8C3A65E5-B402-10E8-3DA1-4B3B707BED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20911E-EC3D-71C1-DBBF-1F9822ED7AAE}"/>
              </a:ext>
            </a:extLst>
          </p:cNvPr>
          <p:cNvSpPr>
            <a:spLocks noGrp="1"/>
          </p:cNvSpPr>
          <p:nvPr>
            <p:ph type="sldNum" sz="quarter" idx="12"/>
          </p:nvPr>
        </p:nvSpPr>
        <p:spPr/>
        <p:txBody>
          <a:bodyPr/>
          <a:lstStyle/>
          <a:p>
            <a:fld id="{B6FBF7AE-F6E3-469B-8613-6D66047216BF}" type="slidenum">
              <a:rPr lang="en-US" smtClean="0"/>
              <a:t>‹#›</a:t>
            </a:fld>
            <a:endParaRPr lang="en-US"/>
          </a:p>
        </p:txBody>
      </p:sp>
    </p:spTree>
    <p:extLst>
      <p:ext uri="{BB962C8B-B14F-4D97-AF65-F5344CB8AC3E}">
        <p14:creationId xmlns:p14="http://schemas.microsoft.com/office/powerpoint/2010/main" val="23313294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7C5D15-E713-7787-8FC5-C244AE5B1CD2}"/>
              </a:ext>
            </a:extLst>
          </p:cNvPr>
          <p:cNvSpPr>
            <a:spLocks noGrp="1"/>
          </p:cNvSpPr>
          <p:nvPr>
            <p:ph type="dt" sz="half" idx="10"/>
          </p:nvPr>
        </p:nvSpPr>
        <p:spPr/>
        <p:txBody>
          <a:bodyPr/>
          <a:lstStyle/>
          <a:p>
            <a:fld id="{1CBC9881-C505-47AA-B6EB-87AB4B9AA026}" type="datetimeFigureOut">
              <a:rPr lang="en-US" smtClean="0"/>
              <a:t>2/26/2025</a:t>
            </a:fld>
            <a:endParaRPr lang="en-US"/>
          </a:p>
        </p:txBody>
      </p:sp>
      <p:sp>
        <p:nvSpPr>
          <p:cNvPr id="3" name="Footer Placeholder 2">
            <a:extLst>
              <a:ext uri="{FF2B5EF4-FFF2-40B4-BE49-F238E27FC236}">
                <a16:creationId xmlns:a16="http://schemas.microsoft.com/office/drawing/2014/main" id="{D97EBC2D-7792-A3BE-9030-BEC3521A8F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DE3BA0-A166-CBFB-E6C1-D31C38411AB8}"/>
              </a:ext>
            </a:extLst>
          </p:cNvPr>
          <p:cNvSpPr>
            <a:spLocks noGrp="1"/>
          </p:cNvSpPr>
          <p:nvPr>
            <p:ph type="sldNum" sz="quarter" idx="12"/>
          </p:nvPr>
        </p:nvSpPr>
        <p:spPr/>
        <p:txBody>
          <a:bodyPr/>
          <a:lstStyle/>
          <a:p>
            <a:fld id="{B6FBF7AE-F6E3-469B-8613-6D66047216BF}" type="slidenum">
              <a:rPr lang="en-US" smtClean="0"/>
              <a:t>‹#›</a:t>
            </a:fld>
            <a:endParaRPr lang="en-US"/>
          </a:p>
        </p:txBody>
      </p:sp>
    </p:spTree>
    <p:extLst>
      <p:ext uri="{BB962C8B-B14F-4D97-AF65-F5344CB8AC3E}">
        <p14:creationId xmlns:p14="http://schemas.microsoft.com/office/powerpoint/2010/main" val="5087560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97AF3-BFEF-1C95-74CE-46C7308DB1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3160D3-FD8E-700C-F748-A15257B144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819A54-A2EE-5382-6C84-2EA4F67AFD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000DD5-DE3B-7A06-BB98-FB89995C2BA7}"/>
              </a:ext>
            </a:extLst>
          </p:cNvPr>
          <p:cNvSpPr>
            <a:spLocks noGrp="1"/>
          </p:cNvSpPr>
          <p:nvPr>
            <p:ph type="dt" sz="half" idx="10"/>
          </p:nvPr>
        </p:nvSpPr>
        <p:spPr/>
        <p:txBody>
          <a:bodyPr/>
          <a:lstStyle/>
          <a:p>
            <a:fld id="{1CBC9881-C505-47AA-B6EB-87AB4B9AA026}" type="datetimeFigureOut">
              <a:rPr lang="en-US" smtClean="0"/>
              <a:t>2/26/2025</a:t>
            </a:fld>
            <a:endParaRPr lang="en-US"/>
          </a:p>
        </p:txBody>
      </p:sp>
      <p:sp>
        <p:nvSpPr>
          <p:cNvPr id="6" name="Footer Placeholder 5">
            <a:extLst>
              <a:ext uri="{FF2B5EF4-FFF2-40B4-BE49-F238E27FC236}">
                <a16:creationId xmlns:a16="http://schemas.microsoft.com/office/drawing/2014/main" id="{79940FFE-0C97-C14B-3407-99FA794EEF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5E996-2835-AED8-7180-D3A2A5C635A6}"/>
              </a:ext>
            </a:extLst>
          </p:cNvPr>
          <p:cNvSpPr>
            <a:spLocks noGrp="1"/>
          </p:cNvSpPr>
          <p:nvPr>
            <p:ph type="sldNum" sz="quarter" idx="12"/>
          </p:nvPr>
        </p:nvSpPr>
        <p:spPr/>
        <p:txBody>
          <a:bodyPr/>
          <a:lstStyle/>
          <a:p>
            <a:fld id="{B6FBF7AE-F6E3-469B-8613-6D66047216BF}" type="slidenum">
              <a:rPr lang="en-US" smtClean="0"/>
              <a:t>‹#›</a:t>
            </a:fld>
            <a:endParaRPr lang="en-US"/>
          </a:p>
        </p:txBody>
      </p:sp>
    </p:spTree>
    <p:extLst>
      <p:ext uri="{BB962C8B-B14F-4D97-AF65-F5344CB8AC3E}">
        <p14:creationId xmlns:p14="http://schemas.microsoft.com/office/powerpoint/2010/main" val="3312132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2A692-03EA-BF7F-F97F-B52FD53AED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8BE911-B39D-BB41-03C7-383EF61FE4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84AEEA-3718-7F7E-B018-CF9FA783D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565C8-AE5F-E712-0357-0A0BEF1039A4}"/>
              </a:ext>
            </a:extLst>
          </p:cNvPr>
          <p:cNvSpPr>
            <a:spLocks noGrp="1"/>
          </p:cNvSpPr>
          <p:nvPr>
            <p:ph type="dt" sz="half" idx="10"/>
          </p:nvPr>
        </p:nvSpPr>
        <p:spPr/>
        <p:txBody>
          <a:bodyPr/>
          <a:lstStyle/>
          <a:p>
            <a:fld id="{1CBC9881-C505-47AA-B6EB-87AB4B9AA026}" type="datetimeFigureOut">
              <a:rPr lang="en-US" smtClean="0"/>
              <a:t>2/26/2025</a:t>
            </a:fld>
            <a:endParaRPr lang="en-US"/>
          </a:p>
        </p:txBody>
      </p:sp>
      <p:sp>
        <p:nvSpPr>
          <p:cNvPr id="6" name="Footer Placeholder 5">
            <a:extLst>
              <a:ext uri="{FF2B5EF4-FFF2-40B4-BE49-F238E27FC236}">
                <a16:creationId xmlns:a16="http://schemas.microsoft.com/office/drawing/2014/main" id="{5AB88163-AB2E-910A-FCFE-6693A3891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52981-1A4A-D88C-A41A-196AA9F38B44}"/>
              </a:ext>
            </a:extLst>
          </p:cNvPr>
          <p:cNvSpPr>
            <a:spLocks noGrp="1"/>
          </p:cNvSpPr>
          <p:nvPr>
            <p:ph type="sldNum" sz="quarter" idx="12"/>
          </p:nvPr>
        </p:nvSpPr>
        <p:spPr/>
        <p:txBody>
          <a:bodyPr/>
          <a:lstStyle/>
          <a:p>
            <a:fld id="{B6FBF7AE-F6E3-469B-8613-6D66047216BF}" type="slidenum">
              <a:rPr lang="en-US" smtClean="0"/>
              <a:t>‹#›</a:t>
            </a:fld>
            <a:endParaRPr lang="en-US"/>
          </a:p>
        </p:txBody>
      </p:sp>
    </p:spTree>
    <p:extLst>
      <p:ext uri="{BB962C8B-B14F-4D97-AF65-F5344CB8AC3E}">
        <p14:creationId xmlns:p14="http://schemas.microsoft.com/office/powerpoint/2010/main" val="2097941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0085C-01F8-090A-D70B-362D929FFD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477332-D83C-2DBF-ABCC-8EC3371070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0B5EBD-0048-6563-1CFF-1A484F9DD02A}"/>
              </a:ext>
            </a:extLst>
          </p:cNvPr>
          <p:cNvSpPr>
            <a:spLocks noGrp="1"/>
          </p:cNvSpPr>
          <p:nvPr>
            <p:ph type="dt" sz="half" idx="10"/>
          </p:nvPr>
        </p:nvSpPr>
        <p:spPr/>
        <p:txBody>
          <a:bodyPr/>
          <a:lstStyle/>
          <a:p>
            <a:fld id="{1CBC9881-C505-47AA-B6EB-87AB4B9AA026}" type="datetimeFigureOut">
              <a:rPr lang="en-US" smtClean="0"/>
              <a:t>2/26/2025</a:t>
            </a:fld>
            <a:endParaRPr lang="en-US"/>
          </a:p>
        </p:txBody>
      </p:sp>
      <p:sp>
        <p:nvSpPr>
          <p:cNvPr id="5" name="Footer Placeholder 4">
            <a:extLst>
              <a:ext uri="{FF2B5EF4-FFF2-40B4-BE49-F238E27FC236}">
                <a16:creationId xmlns:a16="http://schemas.microsoft.com/office/drawing/2014/main" id="{03E507FB-419F-0E9A-5806-5A1FCC9B68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D2B975-6C21-9FC3-DCA3-D8D396E80AE9}"/>
              </a:ext>
            </a:extLst>
          </p:cNvPr>
          <p:cNvSpPr>
            <a:spLocks noGrp="1"/>
          </p:cNvSpPr>
          <p:nvPr>
            <p:ph type="sldNum" sz="quarter" idx="12"/>
          </p:nvPr>
        </p:nvSpPr>
        <p:spPr/>
        <p:txBody>
          <a:bodyPr/>
          <a:lstStyle/>
          <a:p>
            <a:fld id="{B6FBF7AE-F6E3-469B-8613-6D66047216BF}" type="slidenum">
              <a:rPr lang="en-US" smtClean="0"/>
              <a:t>‹#›</a:t>
            </a:fld>
            <a:endParaRPr lang="en-US"/>
          </a:p>
        </p:txBody>
      </p:sp>
    </p:spTree>
    <p:extLst>
      <p:ext uri="{BB962C8B-B14F-4D97-AF65-F5344CB8AC3E}">
        <p14:creationId xmlns:p14="http://schemas.microsoft.com/office/powerpoint/2010/main" val="20916604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C65885-E6C4-D21C-92CE-25C26E7FFA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0BB17F-0F18-8AA8-2ED6-DD74EDE600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EF5AC-2E76-1B82-8348-99C2109CD845}"/>
              </a:ext>
            </a:extLst>
          </p:cNvPr>
          <p:cNvSpPr>
            <a:spLocks noGrp="1"/>
          </p:cNvSpPr>
          <p:nvPr>
            <p:ph type="dt" sz="half" idx="10"/>
          </p:nvPr>
        </p:nvSpPr>
        <p:spPr/>
        <p:txBody>
          <a:bodyPr/>
          <a:lstStyle/>
          <a:p>
            <a:fld id="{1CBC9881-C505-47AA-B6EB-87AB4B9AA026}" type="datetimeFigureOut">
              <a:rPr lang="en-US" smtClean="0"/>
              <a:t>2/26/2025</a:t>
            </a:fld>
            <a:endParaRPr lang="en-US"/>
          </a:p>
        </p:txBody>
      </p:sp>
      <p:sp>
        <p:nvSpPr>
          <p:cNvPr id="5" name="Footer Placeholder 4">
            <a:extLst>
              <a:ext uri="{FF2B5EF4-FFF2-40B4-BE49-F238E27FC236}">
                <a16:creationId xmlns:a16="http://schemas.microsoft.com/office/drawing/2014/main" id="{40691D7D-7110-8E6E-126E-46A6FD354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D8173-219B-195B-1391-60674A81860A}"/>
              </a:ext>
            </a:extLst>
          </p:cNvPr>
          <p:cNvSpPr>
            <a:spLocks noGrp="1"/>
          </p:cNvSpPr>
          <p:nvPr>
            <p:ph type="sldNum" sz="quarter" idx="12"/>
          </p:nvPr>
        </p:nvSpPr>
        <p:spPr/>
        <p:txBody>
          <a:bodyPr/>
          <a:lstStyle/>
          <a:p>
            <a:fld id="{B6FBF7AE-F6E3-469B-8613-6D66047216BF}" type="slidenum">
              <a:rPr lang="en-US" smtClean="0"/>
              <a:t>‹#›</a:t>
            </a:fld>
            <a:endParaRPr lang="en-US"/>
          </a:p>
        </p:txBody>
      </p:sp>
    </p:spTree>
    <p:extLst>
      <p:ext uri="{BB962C8B-B14F-4D97-AF65-F5344CB8AC3E}">
        <p14:creationId xmlns:p14="http://schemas.microsoft.com/office/powerpoint/2010/main" val="14218036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131B5-49B1-328A-2B6E-31EC60D946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A0FFDD-CBDC-9857-524E-7E36BCDA61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4F5DF1-4A3E-F6D9-938F-84C3A00AFB89}"/>
              </a:ext>
            </a:extLst>
          </p:cNvPr>
          <p:cNvSpPr>
            <a:spLocks noGrp="1"/>
          </p:cNvSpPr>
          <p:nvPr>
            <p:ph type="dt" sz="half" idx="10"/>
          </p:nvPr>
        </p:nvSpPr>
        <p:spPr/>
        <p:txBody>
          <a:bodyPr/>
          <a:lstStyle/>
          <a:p>
            <a:fld id="{6072B646-CA3E-4711-950D-E3CBE6E7AABD}" type="datetimeFigureOut">
              <a:rPr lang="en-US" smtClean="0"/>
              <a:t>2/26/2025</a:t>
            </a:fld>
            <a:endParaRPr lang="en-US"/>
          </a:p>
        </p:txBody>
      </p:sp>
      <p:sp>
        <p:nvSpPr>
          <p:cNvPr id="5" name="Footer Placeholder 4">
            <a:extLst>
              <a:ext uri="{FF2B5EF4-FFF2-40B4-BE49-F238E27FC236}">
                <a16:creationId xmlns:a16="http://schemas.microsoft.com/office/drawing/2014/main" id="{AD05FDBA-D44F-732D-6125-7C99CC09B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FB7B19-00B2-EEBB-679F-E72B26147279}"/>
              </a:ext>
            </a:extLst>
          </p:cNvPr>
          <p:cNvSpPr>
            <a:spLocks noGrp="1"/>
          </p:cNvSpPr>
          <p:nvPr>
            <p:ph type="sldNum" sz="quarter" idx="12"/>
          </p:nvPr>
        </p:nvSpPr>
        <p:spPr/>
        <p:txBody>
          <a:bodyPr/>
          <a:lstStyle/>
          <a:p>
            <a:fld id="{1AC578E5-6E4F-49E3-A445-C3903D1B0292}" type="slidenum">
              <a:rPr lang="en-US" smtClean="0"/>
              <a:t>‹#›</a:t>
            </a:fld>
            <a:endParaRPr lang="en-US"/>
          </a:p>
        </p:txBody>
      </p:sp>
    </p:spTree>
    <p:extLst>
      <p:ext uri="{BB962C8B-B14F-4D97-AF65-F5344CB8AC3E}">
        <p14:creationId xmlns:p14="http://schemas.microsoft.com/office/powerpoint/2010/main" val="2004774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Slide with Photo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AA96BD3-60D0-9D4F-A82F-881AAB8C00E8}"/>
              </a:ext>
            </a:extLst>
          </p:cNvPr>
          <p:cNvSpPr>
            <a:spLocks noGrp="1"/>
          </p:cNvSpPr>
          <p:nvPr>
            <p:ph type="pic" sz="quarter" idx="10" hasCustomPrompt="1"/>
          </p:nvPr>
        </p:nvSpPr>
        <p:spPr>
          <a:xfrm>
            <a:off x="6728148" y="1306805"/>
            <a:ext cx="4924567" cy="448439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photo]</a:t>
            </a:r>
          </a:p>
        </p:txBody>
      </p:sp>
      <p:sp>
        <p:nvSpPr>
          <p:cNvPr id="10" name="Title 1">
            <a:extLst>
              <a:ext uri="{FF2B5EF4-FFF2-40B4-BE49-F238E27FC236}">
                <a16:creationId xmlns:a16="http://schemas.microsoft.com/office/drawing/2014/main" id="{A1BDAD39-0BF2-B542-82C3-DBD9FCC52848}"/>
              </a:ext>
            </a:extLst>
          </p:cNvPr>
          <p:cNvSpPr>
            <a:spLocks noGrp="1"/>
          </p:cNvSpPr>
          <p:nvPr>
            <p:ph type="ctrTitle" hasCustomPrompt="1"/>
          </p:nvPr>
        </p:nvSpPr>
        <p:spPr>
          <a:xfrm>
            <a:off x="533400" y="458851"/>
            <a:ext cx="11119315" cy="693655"/>
          </a:xfrm>
        </p:spPr>
        <p:txBody>
          <a:bodyPr anchor="t">
            <a:noAutofit/>
          </a:bodyPr>
          <a:lstStyle>
            <a:lvl1pPr algn="l">
              <a:lnSpc>
                <a:spcPct val="100000"/>
              </a:lnSpc>
              <a:defRPr sz="2800" b="1" i="0">
                <a:solidFill>
                  <a:srgbClr val="C61D23"/>
                </a:solidFill>
                <a:latin typeface="+mj-lt"/>
                <a:cs typeface="Arial" panose="020B0604020202020204" pitchFamily="34" charset="0"/>
              </a:defRPr>
            </a:lvl1pPr>
          </a:lstStyle>
          <a:p>
            <a:r>
              <a:rPr lang="en-US" dirty="0"/>
              <a:t>Title – Arial Regular 28</a:t>
            </a:r>
          </a:p>
        </p:txBody>
      </p:sp>
      <p:pic>
        <p:nvPicPr>
          <p:cNvPr id="22" name="Picture 21">
            <a:extLst>
              <a:ext uri="{FF2B5EF4-FFF2-40B4-BE49-F238E27FC236}">
                <a16:creationId xmlns:a16="http://schemas.microsoft.com/office/drawing/2014/main" id="{B7CABE29-201A-E140-A7C5-6416024816AC}"/>
              </a:ext>
            </a:extLst>
          </p:cNvPr>
          <p:cNvPicPr>
            <a:picLocks noChangeAspect="1"/>
          </p:cNvPicPr>
          <p:nvPr userDrawn="1"/>
        </p:nvPicPr>
        <p:blipFill>
          <a:blip r:embed="rId2"/>
          <a:stretch>
            <a:fillRect/>
          </a:stretch>
        </p:blipFill>
        <p:spPr>
          <a:xfrm>
            <a:off x="0" y="6696460"/>
            <a:ext cx="12192000" cy="167734"/>
          </a:xfrm>
          <a:prstGeom prst="rect">
            <a:avLst/>
          </a:prstGeom>
        </p:spPr>
      </p:pic>
      <p:sp>
        <p:nvSpPr>
          <p:cNvPr id="7" name="TextBox 6">
            <a:extLst>
              <a:ext uri="{FF2B5EF4-FFF2-40B4-BE49-F238E27FC236}">
                <a16:creationId xmlns:a16="http://schemas.microsoft.com/office/drawing/2014/main" id="{AFB4C363-2B74-3295-6991-009FAA0F8796}"/>
              </a:ext>
            </a:extLst>
          </p:cNvPr>
          <p:cNvSpPr txBox="1"/>
          <p:nvPr userDrawn="1"/>
        </p:nvSpPr>
        <p:spPr>
          <a:xfrm>
            <a:off x="9207062" y="6264624"/>
            <a:ext cx="2445653" cy="307777"/>
          </a:xfrm>
          <a:prstGeom prst="rect">
            <a:avLst/>
          </a:prstGeom>
          <a:noFill/>
        </p:spPr>
        <p:txBody>
          <a:bodyPr wrap="square" rtlCol="0">
            <a:spAutoFit/>
          </a:bodyPr>
          <a:lstStyle/>
          <a:p>
            <a:pPr algn="r"/>
            <a:r>
              <a:rPr lang="en-US" sz="1400" dirty="0">
                <a:solidFill>
                  <a:schemeClr val="tx1">
                    <a:lumMod val="50000"/>
                    <a:lumOff val="50000"/>
                  </a:schemeClr>
                </a:solidFill>
              </a:rPr>
              <a:t>Cleveland, Ohio  |  </a:t>
            </a:r>
            <a:fld id="{30530AB4-95B1-7E43-92F5-08650780D90C}" type="slidenum">
              <a:rPr lang="en-US" sz="1400" smtClean="0">
                <a:solidFill>
                  <a:schemeClr val="tx1">
                    <a:lumMod val="50000"/>
                    <a:lumOff val="50000"/>
                  </a:schemeClr>
                </a:solidFill>
              </a:rPr>
              <a:pPr algn="r"/>
              <a:t>‹#›</a:t>
            </a:fld>
            <a:endParaRPr lang="en-US" sz="1400" dirty="0">
              <a:solidFill>
                <a:schemeClr val="tx1">
                  <a:lumMod val="50000"/>
                  <a:lumOff val="50000"/>
                </a:schemeClr>
              </a:solidFill>
            </a:endParaRPr>
          </a:p>
        </p:txBody>
      </p:sp>
      <p:sp>
        <p:nvSpPr>
          <p:cNvPr id="28" name="Text Placeholder 26">
            <a:extLst>
              <a:ext uri="{FF2B5EF4-FFF2-40B4-BE49-F238E27FC236}">
                <a16:creationId xmlns:a16="http://schemas.microsoft.com/office/drawing/2014/main" id="{4310EC40-2376-FF93-0903-097C4EF0E20E}"/>
              </a:ext>
            </a:extLst>
          </p:cNvPr>
          <p:cNvSpPr>
            <a:spLocks noGrp="1"/>
          </p:cNvSpPr>
          <p:nvPr>
            <p:ph type="body" sz="quarter" idx="12"/>
          </p:nvPr>
        </p:nvSpPr>
        <p:spPr>
          <a:xfrm>
            <a:off x="533400" y="1306513"/>
            <a:ext cx="5937250" cy="4484687"/>
          </a:xfrm>
        </p:spPr>
        <p:txBody>
          <a:bodyPr>
            <a:normAutofit/>
          </a:bodyPr>
          <a:lstStyle>
            <a:lvl1pPr>
              <a:lnSpc>
                <a:spcPct val="100000"/>
              </a:lnSpc>
              <a:defRPr sz="2000" b="0">
                <a:latin typeface="+mn-lt"/>
              </a:defRPr>
            </a:lvl1pPr>
            <a:lvl2pPr>
              <a:lnSpc>
                <a:spcPct val="100000"/>
              </a:lnSpc>
              <a:defRPr sz="2000">
                <a:latin typeface="+mn-lt"/>
              </a:defRPr>
            </a:lvl2pPr>
            <a:lvl3pPr>
              <a:lnSpc>
                <a:spcPct val="100000"/>
              </a:lnSpc>
              <a:defRPr sz="2000">
                <a:latin typeface="+mn-lt"/>
              </a:defRPr>
            </a:lvl3pPr>
            <a:lvl4pPr>
              <a:lnSpc>
                <a:spcPct val="100000"/>
              </a:lnSpc>
              <a:defRPr sz="2000">
                <a:latin typeface="+mn-lt"/>
              </a:defRPr>
            </a:lvl4pPr>
            <a:lvl5pPr>
              <a:lnSpc>
                <a:spcPct val="100000"/>
              </a:lnSpc>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Text&#10;&#10;Description automatically generated">
            <a:extLst>
              <a:ext uri="{FF2B5EF4-FFF2-40B4-BE49-F238E27FC236}">
                <a16:creationId xmlns:a16="http://schemas.microsoft.com/office/drawing/2014/main" id="{43E8D0F3-DD15-7269-6EB9-A8B2CE8A26E6}"/>
              </a:ext>
            </a:extLst>
          </p:cNvPr>
          <p:cNvPicPr>
            <a:picLocks noChangeAspect="1"/>
          </p:cNvPicPr>
          <p:nvPr userDrawn="1"/>
        </p:nvPicPr>
        <p:blipFill>
          <a:blip r:embed="rId3"/>
          <a:stretch>
            <a:fillRect/>
          </a:stretch>
        </p:blipFill>
        <p:spPr>
          <a:xfrm>
            <a:off x="533400" y="5979868"/>
            <a:ext cx="2190256" cy="592533"/>
          </a:xfrm>
          <a:prstGeom prst="rect">
            <a:avLst/>
          </a:prstGeom>
        </p:spPr>
      </p:pic>
    </p:spTree>
    <p:extLst>
      <p:ext uri="{BB962C8B-B14F-4D97-AF65-F5344CB8AC3E}">
        <p14:creationId xmlns:p14="http://schemas.microsoft.com/office/powerpoint/2010/main" val="74927345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B5F2A-ADF0-55ED-3DA0-A5BCEBDE5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A008B-7941-4A94-E583-7DD1E08C50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6203E-A300-12C2-4C07-32DBF2A42311}"/>
              </a:ext>
            </a:extLst>
          </p:cNvPr>
          <p:cNvSpPr>
            <a:spLocks noGrp="1"/>
          </p:cNvSpPr>
          <p:nvPr>
            <p:ph type="dt" sz="half" idx="10"/>
          </p:nvPr>
        </p:nvSpPr>
        <p:spPr/>
        <p:txBody>
          <a:bodyPr/>
          <a:lstStyle/>
          <a:p>
            <a:fld id="{6072B646-CA3E-4711-950D-E3CBE6E7AABD}" type="datetimeFigureOut">
              <a:rPr lang="en-US" smtClean="0"/>
              <a:t>2/26/2025</a:t>
            </a:fld>
            <a:endParaRPr lang="en-US"/>
          </a:p>
        </p:txBody>
      </p:sp>
      <p:sp>
        <p:nvSpPr>
          <p:cNvPr id="5" name="Footer Placeholder 4">
            <a:extLst>
              <a:ext uri="{FF2B5EF4-FFF2-40B4-BE49-F238E27FC236}">
                <a16:creationId xmlns:a16="http://schemas.microsoft.com/office/drawing/2014/main" id="{1C04F55E-281F-20B9-57DC-C48983033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D5753-A27F-1B6A-ACCB-8C43685BAA6A}"/>
              </a:ext>
            </a:extLst>
          </p:cNvPr>
          <p:cNvSpPr>
            <a:spLocks noGrp="1"/>
          </p:cNvSpPr>
          <p:nvPr>
            <p:ph type="sldNum" sz="quarter" idx="12"/>
          </p:nvPr>
        </p:nvSpPr>
        <p:spPr/>
        <p:txBody>
          <a:bodyPr/>
          <a:lstStyle/>
          <a:p>
            <a:fld id="{1AC578E5-6E4F-49E3-A445-C3903D1B0292}" type="slidenum">
              <a:rPr lang="en-US" smtClean="0"/>
              <a:t>‹#›</a:t>
            </a:fld>
            <a:endParaRPr lang="en-US"/>
          </a:p>
        </p:txBody>
      </p:sp>
    </p:spTree>
    <p:extLst>
      <p:ext uri="{BB962C8B-B14F-4D97-AF65-F5344CB8AC3E}">
        <p14:creationId xmlns:p14="http://schemas.microsoft.com/office/powerpoint/2010/main" val="1743260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2F2AC-0500-9F13-EC40-FB1DAD921E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4710C1-E355-3307-169E-E96AC69D5B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CEC71B-B27B-716F-53A2-B2516E5AF668}"/>
              </a:ext>
            </a:extLst>
          </p:cNvPr>
          <p:cNvSpPr>
            <a:spLocks noGrp="1"/>
          </p:cNvSpPr>
          <p:nvPr>
            <p:ph type="dt" sz="half" idx="10"/>
          </p:nvPr>
        </p:nvSpPr>
        <p:spPr/>
        <p:txBody>
          <a:bodyPr/>
          <a:lstStyle/>
          <a:p>
            <a:fld id="{6072B646-CA3E-4711-950D-E3CBE6E7AABD}" type="datetimeFigureOut">
              <a:rPr lang="en-US" smtClean="0"/>
              <a:t>2/26/2025</a:t>
            </a:fld>
            <a:endParaRPr lang="en-US"/>
          </a:p>
        </p:txBody>
      </p:sp>
      <p:sp>
        <p:nvSpPr>
          <p:cNvPr id="5" name="Footer Placeholder 4">
            <a:extLst>
              <a:ext uri="{FF2B5EF4-FFF2-40B4-BE49-F238E27FC236}">
                <a16:creationId xmlns:a16="http://schemas.microsoft.com/office/drawing/2014/main" id="{D5178B35-E3B8-DFC4-18B0-72DED5C8A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AD446B-9A8E-8392-AF4B-595ABD3FCE4B}"/>
              </a:ext>
            </a:extLst>
          </p:cNvPr>
          <p:cNvSpPr>
            <a:spLocks noGrp="1"/>
          </p:cNvSpPr>
          <p:nvPr>
            <p:ph type="sldNum" sz="quarter" idx="12"/>
          </p:nvPr>
        </p:nvSpPr>
        <p:spPr/>
        <p:txBody>
          <a:bodyPr/>
          <a:lstStyle/>
          <a:p>
            <a:fld id="{1AC578E5-6E4F-49E3-A445-C3903D1B0292}" type="slidenum">
              <a:rPr lang="en-US" smtClean="0"/>
              <a:t>‹#›</a:t>
            </a:fld>
            <a:endParaRPr lang="en-US"/>
          </a:p>
        </p:txBody>
      </p:sp>
    </p:spTree>
    <p:extLst>
      <p:ext uri="{BB962C8B-B14F-4D97-AF65-F5344CB8AC3E}">
        <p14:creationId xmlns:p14="http://schemas.microsoft.com/office/powerpoint/2010/main" val="17608739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09336-B5A3-3EDE-9FC5-CA55AC356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24BEB3-A6AD-0D8E-CB14-71E5AC4AAE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DD5114-0580-F1AA-5AD0-ABA74D58CF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EC500A-2A55-C3D2-F094-4D2DD2D70232}"/>
              </a:ext>
            </a:extLst>
          </p:cNvPr>
          <p:cNvSpPr>
            <a:spLocks noGrp="1"/>
          </p:cNvSpPr>
          <p:nvPr>
            <p:ph type="dt" sz="half" idx="10"/>
          </p:nvPr>
        </p:nvSpPr>
        <p:spPr/>
        <p:txBody>
          <a:bodyPr/>
          <a:lstStyle/>
          <a:p>
            <a:fld id="{6072B646-CA3E-4711-950D-E3CBE6E7AABD}" type="datetimeFigureOut">
              <a:rPr lang="en-US" smtClean="0"/>
              <a:t>2/26/2025</a:t>
            </a:fld>
            <a:endParaRPr lang="en-US"/>
          </a:p>
        </p:txBody>
      </p:sp>
      <p:sp>
        <p:nvSpPr>
          <p:cNvPr id="6" name="Footer Placeholder 5">
            <a:extLst>
              <a:ext uri="{FF2B5EF4-FFF2-40B4-BE49-F238E27FC236}">
                <a16:creationId xmlns:a16="http://schemas.microsoft.com/office/drawing/2014/main" id="{1B5A752D-B679-72B1-1A68-AF7B9C77B7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AF9990-FDB1-4DA3-3A31-F136BD365985}"/>
              </a:ext>
            </a:extLst>
          </p:cNvPr>
          <p:cNvSpPr>
            <a:spLocks noGrp="1"/>
          </p:cNvSpPr>
          <p:nvPr>
            <p:ph type="sldNum" sz="quarter" idx="12"/>
          </p:nvPr>
        </p:nvSpPr>
        <p:spPr/>
        <p:txBody>
          <a:bodyPr/>
          <a:lstStyle/>
          <a:p>
            <a:fld id="{1AC578E5-6E4F-49E3-A445-C3903D1B0292}" type="slidenum">
              <a:rPr lang="en-US" smtClean="0"/>
              <a:t>‹#›</a:t>
            </a:fld>
            <a:endParaRPr lang="en-US"/>
          </a:p>
        </p:txBody>
      </p:sp>
    </p:spTree>
    <p:extLst>
      <p:ext uri="{BB962C8B-B14F-4D97-AF65-F5344CB8AC3E}">
        <p14:creationId xmlns:p14="http://schemas.microsoft.com/office/powerpoint/2010/main" val="1313428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3410-5966-619A-792E-31966D47D5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5D6FA-8FE0-88CB-070E-B484D8BAB5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00145-DB55-2135-F0FB-F28790C068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D1631C-D5D6-14A8-3A0F-79A0241266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444E8C-CAFF-6087-8DCD-D0FD45F938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C7CCD3-0B65-AF37-7765-EC115088F01C}"/>
              </a:ext>
            </a:extLst>
          </p:cNvPr>
          <p:cNvSpPr>
            <a:spLocks noGrp="1"/>
          </p:cNvSpPr>
          <p:nvPr>
            <p:ph type="dt" sz="half" idx="10"/>
          </p:nvPr>
        </p:nvSpPr>
        <p:spPr/>
        <p:txBody>
          <a:bodyPr/>
          <a:lstStyle/>
          <a:p>
            <a:fld id="{6072B646-CA3E-4711-950D-E3CBE6E7AABD}" type="datetimeFigureOut">
              <a:rPr lang="en-US" smtClean="0"/>
              <a:t>2/26/2025</a:t>
            </a:fld>
            <a:endParaRPr lang="en-US"/>
          </a:p>
        </p:txBody>
      </p:sp>
      <p:sp>
        <p:nvSpPr>
          <p:cNvPr id="8" name="Footer Placeholder 7">
            <a:extLst>
              <a:ext uri="{FF2B5EF4-FFF2-40B4-BE49-F238E27FC236}">
                <a16:creationId xmlns:a16="http://schemas.microsoft.com/office/drawing/2014/main" id="{FA74EC88-6620-7994-500B-935E43C056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6C25B3-FF94-4ABF-4495-5D3F3AC4A5BC}"/>
              </a:ext>
            </a:extLst>
          </p:cNvPr>
          <p:cNvSpPr>
            <a:spLocks noGrp="1"/>
          </p:cNvSpPr>
          <p:nvPr>
            <p:ph type="sldNum" sz="quarter" idx="12"/>
          </p:nvPr>
        </p:nvSpPr>
        <p:spPr/>
        <p:txBody>
          <a:bodyPr/>
          <a:lstStyle/>
          <a:p>
            <a:fld id="{1AC578E5-6E4F-49E3-A445-C3903D1B0292}" type="slidenum">
              <a:rPr lang="en-US" smtClean="0"/>
              <a:t>‹#›</a:t>
            </a:fld>
            <a:endParaRPr lang="en-US"/>
          </a:p>
        </p:txBody>
      </p:sp>
    </p:spTree>
    <p:extLst>
      <p:ext uri="{BB962C8B-B14F-4D97-AF65-F5344CB8AC3E}">
        <p14:creationId xmlns:p14="http://schemas.microsoft.com/office/powerpoint/2010/main" val="2308096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B0568-26AD-1D72-0010-FE769E7152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421813-6106-17BB-6E47-DF84B8C9E549}"/>
              </a:ext>
            </a:extLst>
          </p:cNvPr>
          <p:cNvSpPr>
            <a:spLocks noGrp="1"/>
          </p:cNvSpPr>
          <p:nvPr>
            <p:ph type="dt" sz="half" idx="10"/>
          </p:nvPr>
        </p:nvSpPr>
        <p:spPr/>
        <p:txBody>
          <a:bodyPr/>
          <a:lstStyle/>
          <a:p>
            <a:fld id="{6072B646-CA3E-4711-950D-E3CBE6E7AABD}" type="datetimeFigureOut">
              <a:rPr lang="en-US" smtClean="0"/>
              <a:t>2/26/2025</a:t>
            </a:fld>
            <a:endParaRPr lang="en-US"/>
          </a:p>
        </p:txBody>
      </p:sp>
      <p:sp>
        <p:nvSpPr>
          <p:cNvPr id="4" name="Footer Placeholder 3">
            <a:extLst>
              <a:ext uri="{FF2B5EF4-FFF2-40B4-BE49-F238E27FC236}">
                <a16:creationId xmlns:a16="http://schemas.microsoft.com/office/drawing/2014/main" id="{136515CF-96B4-C7C6-67DA-3763EB4D44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D9CA4D-9570-5DD3-BEA6-AAF6B69AF3BA}"/>
              </a:ext>
            </a:extLst>
          </p:cNvPr>
          <p:cNvSpPr>
            <a:spLocks noGrp="1"/>
          </p:cNvSpPr>
          <p:nvPr>
            <p:ph type="sldNum" sz="quarter" idx="12"/>
          </p:nvPr>
        </p:nvSpPr>
        <p:spPr/>
        <p:txBody>
          <a:bodyPr/>
          <a:lstStyle/>
          <a:p>
            <a:fld id="{1AC578E5-6E4F-49E3-A445-C3903D1B0292}" type="slidenum">
              <a:rPr lang="en-US" smtClean="0"/>
              <a:t>‹#›</a:t>
            </a:fld>
            <a:endParaRPr lang="en-US"/>
          </a:p>
        </p:txBody>
      </p:sp>
    </p:spTree>
    <p:extLst>
      <p:ext uri="{BB962C8B-B14F-4D97-AF65-F5344CB8AC3E}">
        <p14:creationId xmlns:p14="http://schemas.microsoft.com/office/powerpoint/2010/main" val="21693178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AF60D1-F79D-EA86-C985-9F983DF5B0D0}"/>
              </a:ext>
            </a:extLst>
          </p:cNvPr>
          <p:cNvSpPr>
            <a:spLocks noGrp="1"/>
          </p:cNvSpPr>
          <p:nvPr>
            <p:ph type="dt" sz="half" idx="10"/>
          </p:nvPr>
        </p:nvSpPr>
        <p:spPr/>
        <p:txBody>
          <a:bodyPr/>
          <a:lstStyle/>
          <a:p>
            <a:fld id="{6072B646-CA3E-4711-950D-E3CBE6E7AABD}" type="datetimeFigureOut">
              <a:rPr lang="en-US" smtClean="0"/>
              <a:t>2/26/2025</a:t>
            </a:fld>
            <a:endParaRPr lang="en-US"/>
          </a:p>
        </p:txBody>
      </p:sp>
      <p:sp>
        <p:nvSpPr>
          <p:cNvPr id="3" name="Footer Placeholder 2">
            <a:extLst>
              <a:ext uri="{FF2B5EF4-FFF2-40B4-BE49-F238E27FC236}">
                <a16:creationId xmlns:a16="http://schemas.microsoft.com/office/drawing/2014/main" id="{CBAA69BA-440E-4A49-C6D4-751A579F67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2F3446-EA2C-7FA4-FDE2-F8C3C8314845}"/>
              </a:ext>
            </a:extLst>
          </p:cNvPr>
          <p:cNvSpPr>
            <a:spLocks noGrp="1"/>
          </p:cNvSpPr>
          <p:nvPr>
            <p:ph type="sldNum" sz="quarter" idx="12"/>
          </p:nvPr>
        </p:nvSpPr>
        <p:spPr/>
        <p:txBody>
          <a:bodyPr/>
          <a:lstStyle/>
          <a:p>
            <a:fld id="{1AC578E5-6E4F-49E3-A445-C3903D1B0292}" type="slidenum">
              <a:rPr lang="en-US" smtClean="0"/>
              <a:t>‹#›</a:t>
            </a:fld>
            <a:endParaRPr lang="en-US"/>
          </a:p>
        </p:txBody>
      </p:sp>
    </p:spTree>
    <p:extLst>
      <p:ext uri="{BB962C8B-B14F-4D97-AF65-F5344CB8AC3E}">
        <p14:creationId xmlns:p14="http://schemas.microsoft.com/office/powerpoint/2010/main" val="9613424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81A1F-C42B-8E19-CF0A-C58A4290E4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FBF1EC-8AC6-F1BD-0457-E2207E017E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6F8F7D-5FA3-EF92-1CDD-3FD957746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1B59C7-201C-3213-F3A6-330AA8975B8D}"/>
              </a:ext>
            </a:extLst>
          </p:cNvPr>
          <p:cNvSpPr>
            <a:spLocks noGrp="1"/>
          </p:cNvSpPr>
          <p:nvPr>
            <p:ph type="dt" sz="half" idx="10"/>
          </p:nvPr>
        </p:nvSpPr>
        <p:spPr/>
        <p:txBody>
          <a:bodyPr/>
          <a:lstStyle/>
          <a:p>
            <a:fld id="{6072B646-CA3E-4711-950D-E3CBE6E7AABD}" type="datetimeFigureOut">
              <a:rPr lang="en-US" smtClean="0"/>
              <a:t>2/26/2025</a:t>
            </a:fld>
            <a:endParaRPr lang="en-US"/>
          </a:p>
        </p:txBody>
      </p:sp>
      <p:sp>
        <p:nvSpPr>
          <p:cNvPr id="6" name="Footer Placeholder 5">
            <a:extLst>
              <a:ext uri="{FF2B5EF4-FFF2-40B4-BE49-F238E27FC236}">
                <a16:creationId xmlns:a16="http://schemas.microsoft.com/office/drawing/2014/main" id="{D5156C34-23E0-607F-7F18-1C11DC1B00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E35FCF-86C4-B5B3-0493-14E4F0F5CBE6}"/>
              </a:ext>
            </a:extLst>
          </p:cNvPr>
          <p:cNvSpPr>
            <a:spLocks noGrp="1"/>
          </p:cNvSpPr>
          <p:nvPr>
            <p:ph type="sldNum" sz="quarter" idx="12"/>
          </p:nvPr>
        </p:nvSpPr>
        <p:spPr/>
        <p:txBody>
          <a:bodyPr/>
          <a:lstStyle/>
          <a:p>
            <a:fld id="{1AC578E5-6E4F-49E3-A445-C3903D1B0292}" type="slidenum">
              <a:rPr lang="en-US" smtClean="0"/>
              <a:t>‹#›</a:t>
            </a:fld>
            <a:endParaRPr lang="en-US"/>
          </a:p>
        </p:txBody>
      </p:sp>
    </p:spTree>
    <p:extLst>
      <p:ext uri="{BB962C8B-B14F-4D97-AF65-F5344CB8AC3E}">
        <p14:creationId xmlns:p14="http://schemas.microsoft.com/office/powerpoint/2010/main" val="22812406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E77EB-E105-39F8-FCB6-90C2C0E9E6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4C3451-34FC-994E-E1CA-A4F013F70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CB1BC5-A00C-CF63-015B-4A0489B6C7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C8DF1D-BC24-5985-4751-ACC9C9E193C0}"/>
              </a:ext>
            </a:extLst>
          </p:cNvPr>
          <p:cNvSpPr>
            <a:spLocks noGrp="1"/>
          </p:cNvSpPr>
          <p:nvPr>
            <p:ph type="dt" sz="half" idx="10"/>
          </p:nvPr>
        </p:nvSpPr>
        <p:spPr/>
        <p:txBody>
          <a:bodyPr/>
          <a:lstStyle/>
          <a:p>
            <a:fld id="{6072B646-CA3E-4711-950D-E3CBE6E7AABD}" type="datetimeFigureOut">
              <a:rPr lang="en-US" smtClean="0"/>
              <a:t>2/26/2025</a:t>
            </a:fld>
            <a:endParaRPr lang="en-US"/>
          </a:p>
        </p:txBody>
      </p:sp>
      <p:sp>
        <p:nvSpPr>
          <p:cNvPr id="6" name="Footer Placeholder 5">
            <a:extLst>
              <a:ext uri="{FF2B5EF4-FFF2-40B4-BE49-F238E27FC236}">
                <a16:creationId xmlns:a16="http://schemas.microsoft.com/office/drawing/2014/main" id="{7FAC7BA5-FBE4-6533-7CB2-CFE912B7EA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05D25F-CAD2-2CB9-23D7-57C48CDFCCB1}"/>
              </a:ext>
            </a:extLst>
          </p:cNvPr>
          <p:cNvSpPr>
            <a:spLocks noGrp="1"/>
          </p:cNvSpPr>
          <p:nvPr>
            <p:ph type="sldNum" sz="quarter" idx="12"/>
          </p:nvPr>
        </p:nvSpPr>
        <p:spPr/>
        <p:txBody>
          <a:bodyPr/>
          <a:lstStyle/>
          <a:p>
            <a:fld id="{1AC578E5-6E4F-49E3-A445-C3903D1B0292}" type="slidenum">
              <a:rPr lang="en-US" smtClean="0"/>
              <a:t>‹#›</a:t>
            </a:fld>
            <a:endParaRPr lang="en-US"/>
          </a:p>
        </p:txBody>
      </p:sp>
    </p:spTree>
    <p:extLst>
      <p:ext uri="{BB962C8B-B14F-4D97-AF65-F5344CB8AC3E}">
        <p14:creationId xmlns:p14="http://schemas.microsoft.com/office/powerpoint/2010/main" val="28467362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403EB-EEB9-CF7A-F52E-4FBD7FAD55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B7AEF6-8460-CE11-044D-CBF699B04F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A79BD-CBFE-2666-F123-5A71DCE84114}"/>
              </a:ext>
            </a:extLst>
          </p:cNvPr>
          <p:cNvSpPr>
            <a:spLocks noGrp="1"/>
          </p:cNvSpPr>
          <p:nvPr>
            <p:ph type="dt" sz="half" idx="10"/>
          </p:nvPr>
        </p:nvSpPr>
        <p:spPr/>
        <p:txBody>
          <a:bodyPr/>
          <a:lstStyle/>
          <a:p>
            <a:fld id="{6072B646-CA3E-4711-950D-E3CBE6E7AABD}" type="datetimeFigureOut">
              <a:rPr lang="en-US" smtClean="0"/>
              <a:t>2/26/2025</a:t>
            </a:fld>
            <a:endParaRPr lang="en-US"/>
          </a:p>
        </p:txBody>
      </p:sp>
      <p:sp>
        <p:nvSpPr>
          <p:cNvPr id="5" name="Footer Placeholder 4">
            <a:extLst>
              <a:ext uri="{FF2B5EF4-FFF2-40B4-BE49-F238E27FC236}">
                <a16:creationId xmlns:a16="http://schemas.microsoft.com/office/drawing/2014/main" id="{F0D1DFC0-0208-8F7D-91E7-8148099C6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6457F-380A-6E6C-11DB-428649400E40}"/>
              </a:ext>
            </a:extLst>
          </p:cNvPr>
          <p:cNvSpPr>
            <a:spLocks noGrp="1"/>
          </p:cNvSpPr>
          <p:nvPr>
            <p:ph type="sldNum" sz="quarter" idx="12"/>
          </p:nvPr>
        </p:nvSpPr>
        <p:spPr/>
        <p:txBody>
          <a:bodyPr/>
          <a:lstStyle/>
          <a:p>
            <a:fld id="{1AC578E5-6E4F-49E3-A445-C3903D1B0292}" type="slidenum">
              <a:rPr lang="en-US" smtClean="0"/>
              <a:t>‹#›</a:t>
            </a:fld>
            <a:endParaRPr lang="en-US"/>
          </a:p>
        </p:txBody>
      </p:sp>
    </p:spTree>
    <p:extLst>
      <p:ext uri="{BB962C8B-B14F-4D97-AF65-F5344CB8AC3E}">
        <p14:creationId xmlns:p14="http://schemas.microsoft.com/office/powerpoint/2010/main" val="16784118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C10ED4-EB00-8D84-15E8-9051BCAB73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4CD62D-666D-1694-0C44-40D4F93C91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EE064-8030-F643-AB00-62019737EB2B}"/>
              </a:ext>
            </a:extLst>
          </p:cNvPr>
          <p:cNvSpPr>
            <a:spLocks noGrp="1"/>
          </p:cNvSpPr>
          <p:nvPr>
            <p:ph type="dt" sz="half" idx="10"/>
          </p:nvPr>
        </p:nvSpPr>
        <p:spPr/>
        <p:txBody>
          <a:bodyPr/>
          <a:lstStyle/>
          <a:p>
            <a:fld id="{6072B646-CA3E-4711-950D-E3CBE6E7AABD}" type="datetimeFigureOut">
              <a:rPr lang="en-US" smtClean="0"/>
              <a:t>2/26/2025</a:t>
            </a:fld>
            <a:endParaRPr lang="en-US"/>
          </a:p>
        </p:txBody>
      </p:sp>
      <p:sp>
        <p:nvSpPr>
          <p:cNvPr id="5" name="Footer Placeholder 4">
            <a:extLst>
              <a:ext uri="{FF2B5EF4-FFF2-40B4-BE49-F238E27FC236}">
                <a16:creationId xmlns:a16="http://schemas.microsoft.com/office/drawing/2014/main" id="{3A8609A0-0243-3E55-5C30-C6751153A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4BA8E8-C14B-FECE-EC38-F3C75C968964}"/>
              </a:ext>
            </a:extLst>
          </p:cNvPr>
          <p:cNvSpPr>
            <a:spLocks noGrp="1"/>
          </p:cNvSpPr>
          <p:nvPr>
            <p:ph type="sldNum" sz="quarter" idx="12"/>
          </p:nvPr>
        </p:nvSpPr>
        <p:spPr/>
        <p:txBody>
          <a:bodyPr/>
          <a:lstStyle/>
          <a:p>
            <a:fld id="{1AC578E5-6E4F-49E3-A445-C3903D1B0292}" type="slidenum">
              <a:rPr lang="en-US" smtClean="0"/>
              <a:t>‹#›</a:t>
            </a:fld>
            <a:endParaRPr lang="en-US"/>
          </a:p>
        </p:txBody>
      </p:sp>
    </p:spTree>
    <p:extLst>
      <p:ext uri="{BB962C8B-B14F-4D97-AF65-F5344CB8AC3E}">
        <p14:creationId xmlns:p14="http://schemas.microsoft.com/office/powerpoint/2010/main" val="123261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with Photo 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AA96BD3-60D0-9D4F-A82F-881AAB8C00E8}"/>
              </a:ext>
            </a:extLst>
          </p:cNvPr>
          <p:cNvSpPr>
            <a:spLocks noGrp="1"/>
          </p:cNvSpPr>
          <p:nvPr>
            <p:ph type="pic" sz="quarter" idx="10" hasCustomPrompt="1"/>
          </p:nvPr>
        </p:nvSpPr>
        <p:spPr>
          <a:xfrm>
            <a:off x="533400" y="1306805"/>
            <a:ext cx="4924567" cy="448439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photo]</a:t>
            </a:r>
          </a:p>
        </p:txBody>
      </p:sp>
      <p:sp>
        <p:nvSpPr>
          <p:cNvPr id="10" name="Title 1">
            <a:extLst>
              <a:ext uri="{FF2B5EF4-FFF2-40B4-BE49-F238E27FC236}">
                <a16:creationId xmlns:a16="http://schemas.microsoft.com/office/drawing/2014/main" id="{A1BDAD39-0BF2-B542-82C3-DBD9FCC52848}"/>
              </a:ext>
            </a:extLst>
          </p:cNvPr>
          <p:cNvSpPr>
            <a:spLocks noGrp="1"/>
          </p:cNvSpPr>
          <p:nvPr>
            <p:ph type="ctrTitle" hasCustomPrompt="1"/>
          </p:nvPr>
        </p:nvSpPr>
        <p:spPr>
          <a:xfrm>
            <a:off x="533400" y="458851"/>
            <a:ext cx="11119315" cy="693655"/>
          </a:xfrm>
        </p:spPr>
        <p:txBody>
          <a:bodyPr anchor="t">
            <a:noAutofit/>
          </a:bodyPr>
          <a:lstStyle>
            <a:lvl1pPr algn="l">
              <a:lnSpc>
                <a:spcPct val="100000"/>
              </a:lnSpc>
              <a:defRPr sz="2800" b="1" i="0">
                <a:solidFill>
                  <a:srgbClr val="C61D23"/>
                </a:solidFill>
                <a:latin typeface="+mj-lt"/>
                <a:cs typeface="Arial" panose="020B0604020202020204" pitchFamily="34" charset="0"/>
              </a:defRPr>
            </a:lvl1pPr>
          </a:lstStyle>
          <a:p>
            <a:r>
              <a:rPr lang="en-US" dirty="0"/>
              <a:t>Title – Arial Regular 28</a:t>
            </a:r>
          </a:p>
        </p:txBody>
      </p:sp>
      <p:pic>
        <p:nvPicPr>
          <p:cNvPr id="22" name="Picture 21">
            <a:extLst>
              <a:ext uri="{FF2B5EF4-FFF2-40B4-BE49-F238E27FC236}">
                <a16:creationId xmlns:a16="http://schemas.microsoft.com/office/drawing/2014/main" id="{B7CABE29-201A-E140-A7C5-6416024816AC}"/>
              </a:ext>
            </a:extLst>
          </p:cNvPr>
          <p:cNvPicPr>
            <a:picLocks noChangeAspect="1"/>
          </p:cNvPicPr>
          <p:nvPr userDrawn="1"/>
        </p:nvPicPr>
        <p:blipFill>
          <a:blip r:embed="rId2"/>
          <a:stretch>
            <a:fillRect/>
          </a:stretch>
        </p:blipFill>
        <p:spPr>
          <a:xfrm>
            <a:off x="0" y="6696460"/>
            <a:ext cx="12192000" cy="167734"/>
          </a:xfrm>
          <a:prstGeom prst="rect">
            <a:avLst/>
          </a:prstGeom>
        </p:spPr>
      </p:pic>
      <p:sp>
        <p:nvSpPr>
          <p:cNvPr id="7" name="TextBox 6">
            <a:extLst>
              <a:ext uri="{FF2B5EF4-FFF2-40B4-BE49-F238E27FC236}">
                <a16:creationId xmlns:a16="http://schemas.microsoft.com/office/drawing/2014/main" id="{AFB4C363-2B74-3295-6991-009FAA0F8796}"/>
              </a:ext>
            </a:extLst>
          </p:cNvPr>
          <p:cNvSpPr txBox="1"/>
          <p:nvPr userDrawn="1"/>
        </p:nvSpPr>
        <p:spPr>
          <a:xfrm>
            <a:off x="9207062" y="6264624"/>
            <a:ext cx="2445653" cy="307777"/>
          </a:xfrm>
          <a:prstGeom prst="rect">
            <a:avLst/>
          </a:prstGeom>
          <a:noFill/>
        </p:spPr>
        <p:txBody>
          <a:bodyPr wrap="square" rtlCol="0">
            <a:spAutoFit/>
          </a:bodyPr>
          <a:lstStyle/>
          <a:p>
            <a:pPr algn="r"/>
            <a:r>
              <a:rPr lang="en-US" sz="1400" dirty="0">
                <a:solidFill>
                  <a:schemeClr val="tx1">
                    <a:lumMod val="50000"/>
                    <a:lumOff val="50000"/>
                  </a:schemeClr>
                </a:solidFill>
              </a:rPr>
              <a:t>Cleveland, Ohio  |  </a:t>
            </a:r>
            <a:fld id="{30530AB4-95B1-7E43-92F5-08650780D90C}" type="slidenum">
              <a:rPr lang="en-US" sz="1400" smtClean="0">
                <a:solidFill>
                  <a:schemeClr val="tx1">
                    <a:lumMod val="50000"/>
                    <a:lumOff val="50000"/>
                  </a:schemeClr>
                </a:solidFill>
              </a:rPr>
              <a:pPr algn="r"/>
              <a:t>‹#›</a:t>
            </a:fld>
            <a:endParaRPr lang="en-US" sz="1400" dirty="0">
              <a:solidFill>
                <a:schemeClr val="tx1">
                  <a:lumMod val="50000"/>
                  <a:lumOff val="50000"/>
                </a:schemeClr>
              </a:solidFill>
            </a:endParaRPr>
          </a:p>
        </p:txBody>
      </p:sp>
      <p:sp>
        <p:nvSpPr>
          <p:cNvPr id="5" name="Text Placeholder 26">
            <a:extLst>
              <a:ext uri="{FF2B5EF4-FFF2-40B4-BE49-F238E27FC236}">
                <a16:creationId xmlns:a16="http://schemas.microsoft.com/office/drawing/2014/main" id="{8B987078-E7D3-1348-2A79-6730F7C049B0}"/>
              </a:ext>
            </a:extLst>
          </p:cNvPr>
          <p:cNvSpPr>
            <a:spLocks noGrp="1"/>
          </p:cNvSpPr>
          <p:nvPr>
            <p:ph type="body" sz="quarter" idx="12"/>
          </p:nvPr>
        </p:nvSpPr>
        <p:spPr>
          <a:xfrm>
            <a:off x="5734557" y="1306513"/>
            <a:ext cx="5937250" cy="4484687"/>
          </a:xfrm>
        </p:spPr>
        <p:txBody>
          <a:bodyPr>
            <a:normAutofit/>
          </a:bodyPr>
          <a:lstStyle>
            <a:lvl1pPr>
              <a:lnSpc>
                <a:spcPct val="100000"/>
              </a:lnSpc>
              <a:defRPr sz="2000" b="0">
                <a:latin typeface="+mn-lt"/>
              </a:defRPr>
            </a:lvl1pPr>
            <a:lvl2pPr>
              <a:lnSpc>
                <a:spcPct val="100000"/>
              </a:lnSpc>
              <a:defRPr sz="2000" b="0">
                <a:latin typeface="+mn-lt"/>
              </a:defRPr>
            </a:lvl2pPr>
            <a:lvl3pPr>
              <a:lnSpc>
                <a:spcPct val="100000"/>
              </a:lnSpc>
              <a:defRPr sz="2000" b="0">
                <a:latin typeface="+mn-lt"/>
              </a:defRPr>
            </a:lvl3pPr>
            <a:lvl4pPr>
              <a:lnSpc>
                <a:spcPct val="100000"/>
              </a:lnSpc>
              <a:defRPr sz="2000" b="0">
                <a:latin typeface="+mn-lt"/>
              </a:defRPr>
            </a:lvl4pPr>
            <a:lvl5pPr>
              <a:lnSpc>
                <a:spcPct val="100000"/>
              </a:lnSpc>
              <a:defRPr sz="20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Text&#10;&#10;Description automatically generated">
            <a:extLst>
              <a:ext uri="{FF2B5EF4-FFF2-40B4-BE49-F238E27FC236}">
                <a16:creationId xmlns:a16="http://schemas.microsoft.com/office/drawing/2014/main" id="{AD024909-F565-BBDE-D974-CA5B10D160BD}"/>
              </a:ext>
            </a:extLst>
          </p:cNvPr>
          <p:cNvPicPr>
            <a:picLocks noChangeAspect="1"/>
          </p:cNvPicPr>
          <p:nvPr userDrawn="1"/>
        </p:nvPicPr>
        <p:blipFill>
          <a:blip r:embed="rId3"/>
          <a:stretch>
            <a:fillRect/>
          </a:stretch>
        </p:blipFill>
        <p:spPr>
          <a:xfrm>
            <a:off x="533400" y="5979868"/>
            <a:ext cx="2190256" cy="592533"/>
          </a:xfrm>
          <a:prstGeom prst="rect">
            <a:avLst/>
          </a:prstGeom>
        </p:spPr>
      </p:pic>
    </p:spTree>
    <p:extLst>
      <p:ext uri="{BB962C8B-B14F-4D97-AF65-F5344CB8AC3E}">
        <p14:creationId xmlns:p14="http://schemas.microsoft.com/office/powerpoint/2010/main" val="1355039045"/>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EFBB8-3E75-7B0C-7096-89BE067FA1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D01EB0-1A7A-520A-72BB-AE31811F99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837554-069B-8F2C-62F1-F1699EA6318C}"/>
              </a:ext>
            </a:extLst>
          </p:cNvPr>
          <p:cNvSpPr>
            <a:spLocks noGrp="1"/>
          </p:cNvSpPr>
          <p:nvPr>
            <p:ph type="dt" sz="half" idx="10"/>
          </p:nvPr>
        </p:nvSpPr>
        <p:spPr/>
        <p:txBody>
          <a:bodyPr/>
          <a:lstStyle/>
          <a:p>
            <a:fld id="{659C392F-7A45-4968-8C6C-3BC076DC98C5}" type="datetimeFigureOut">
              <a:rPr lang="en-US" smtClean="0"/>
              <a:t>2/26/2025</a:t>
            </a:fld>
            <a:endParaRPr lang="en-US"/>
          </a:p>
        </p:txBody>
      </p:sp>
      <p:sp>
        <p:nvSpPr>
          <p:cNvPr id="5" name="Footer Placeholder 4">
            <a:extLst>
              <a:ext uri="{FF2B5EF4-FFF2-40B4-BE49-F238E27FC236}">
                <a16:creationId xmlns:a16="http://schemas.microsoft.com/office/drawing/2014/main" id="{52BA5666-90E1-081F-62CF-27C661C912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BC2C9-98FD-16EF-92DE-415694391C4A}"/>
              </a:ext>
            </a:extLst>
          </p:cNvPr>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14807887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CA650-0D93-09A4-B879-B65EC8C53C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A8DB18-AB27-DD68-0404-9F00EF2B6A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C39E8-C91F-A9C0-01D6-819D1F7B2281}"/>
              </a:ext>
            </a:extLst>
          </p:cNvPr>
          <p:cNvSpPr>
            <a:spLocks noGrp="1"/>
          </p:cNvSpPr>
          <p:nvPr>
            <p:ph type="dt" sz="half" idx="10"/>
          </p:nvPr>
        </p:nvSpPr>
        <p:spPr/>
        <p:txBody>
          <a:bodyPr/>
          <a:lstStyle/>
          <a:p>
            <a:fld id="{659C392F-7A45-4968-8C6C-3BC076DC98C5}" type="datetimeFigureOut">
              <a:rPr lang="en-US" smtClean="0"/>
              <a:t>2/26/2025</a:t>
            </a:fld>
            <a:endParaRPr lang="en-US"/>
          </a:p>
        </p:txBody>
      </p:sp>
      <p:sp>
        <p:nvSpPr>
          <p:cNvPr id="5" name="Footer Placeholder 4">
            <a:extLst>
              <a:ext uri="{FF2B5EF4-FFF2-40B4-BE49-F238E27FC236}">
                <a16:creationId xmlns:a16="http://schemas.microsoft.com/office/drawing/2014/main" id="{F86BE9DF-608D-6DE0-CC5F-23F50A868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D933B-4089-0031-9877-16098A78600C}"/>
              </a:ext>
            </a:extLst>
          </p:cNvPr>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3587008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8952C-5C26-463D-E6F6-CDD75E44B6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C83C75-B013-6795-4E75-E5B5BD2E89F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CB93B-D827-A292-EFED-945A3CA1D849}"/>
              </a:ext>
            </a:extLst>
          </p:cNvPr>
          <p:cNvSpPr>
            <a:spLocks noGrp="1"/>
          </p:cNvSpPr>
          <p:nvPr>
            <p:ph type="dt" sz="half" idx="10"/>
          </p:nvPr>
        </p:nvSpPr>
        <p:spPr/>
        <p:txBody>
          <a:bodyPr/>
          <a:lstStyle/>
          <a:p>
            <a:fld id="{659C392F-7A45-4968-8C6C-3BC076DC98C5}" type="datetimeFigureOut">
              <a:rPr lang="en-US" smtClean="0"/>
              <a:t>2/26/2025</a:t>
            </a:fld>
            <a:endParaRPr lang="en-US"/>
          </a:p>
        </p:txBody>
      </p:sp>
      <p:sp>
        <p:nvSpPr>
          <p:cNvPr id="5" name="Footer Placeholder 4">
            <a:extLst>
              <a:ext uri="{FF2B5EF4-FFF2-40B4-BE49-F238E27FC236}">
                <a16:creationId xmlns:a16="http://schemas.microsoft.com/office/drawing/2014/main" id="{03CD85F5-75AD-D700-3469-8054933CC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DE86B-F90E-79DE-F969-15780395947B}"/>
              </a:ext>
            </a:extLst>
          </p:cNvPr>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26416648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F13EA-81FF-A812-CE77-CA03B45302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599F03-2FAD-F2F3-AB28-3DF312CBCB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EFDDAB-C7F6-84FA-C109-A02E0ADF27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2DC7FA-FC88-830D-5B43-C6CA0916EB1D}"/>
              </a:ext>
            </a:extLst>
          </p:cNvPr>
          <p:cNvSpPr>
            <a:spLocks noGrp="1"/>
          </p:cNvSpPr>
          <p:nvPr>
            <p:ph type="dt" sz="half" idx="10"/>
          </p:nvPr>
        </p:nvSpPr>
        <p:spPr/>
        <p:txBody>
          <a:bodyPr/>
          <a:lstStyle/>
          <a:p>
            <a:fld id="{659C392F-7A45-4968-8C6C-3BC076DC98C5}" type="datetimeFigureOut">
              <a:rPr lang="en-US" smtClean="0"/>
              <a:t>2/26/2025</a:t>
            </a:fld>
            <a:endParaRPr lang="en-US"/>
          </a:p>
        </p:txBody>
      </p:sp>
      <p:sp>
        <p:nvSpPr>
          <p:cNvPr id="6" name="Footer Placeholder 5">
            <a:extLst>
              <a:ext uri="{FF2B5EF4-FFF2-40B4-BE49-F238E27FC236}">
                <a16:creationId xmlns:a16="http://schemas.microsoft.com/office/drawing/2014/main" id="{DB877DC8-8C4C-7347-6B61-4AA2620E9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F0680-BA12-470D-9FDA-E0E5B20309D2}"/>
              </a:ext>
            </a:extLst>
          </p:cNvPr>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34605673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FBE88-A2B6-617E-1008-B83E2F21AF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328833-FEE0-48DB-D8E9-F0B903F5B7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7C4918-83E3-D673-8AED-F05FD59C1B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6826BC-19F2-F417-EA71-87DF14F94F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CB07D0-2A09-8BDF-2E11-2D276AD4EE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FBFD54-C8A3-5ED6-A2D1-A1C2A04C6717}"/>
              </a:ext>
            </a:extLst>
          </p:cNvPr>
          <p:cNvSpPr>
            <a:spLocks noGrp="1"/>
          </p:cNvSpPr>
          <p:nvPr>
            <p:ph type="dt" sz="half" idx="10"/>
          </p:nvPr>
        </p:nvSpPr>
        <p:spPr/>
        <p:txBody>
          <a:bodyPr/>
          <a:lstStyle/>
          <a:p>
            <a:fld id="{659C392F-7A45-4968-8C6C-3BC076DC98C5}" type="datetimeFigureOut">
              <a:rPr lang="en-US" smtClean="0"/>
              <a:t>2/26/2025</a:t>
            </a:fld>
            <a:endParaRPr lang="en-US"/>
          </a:p>
        </p:txBody>
      </p:sp>
      <p:sp>
        <p:nvSpPr>
          <p:cNvPr id="8" name="Footer Placeholder 7">
            <a:extLst>
              <a:ext uri="{FF2B5EF4-FFF2-40B4-BE49-F238E27FC236}">
                <a16:creationId xmlns:a16="http://schemas.microsoft.com/office/drawing/2014/main" id="{3226C4F4-4332-EB08-4D8A-C06A9432E6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B20F56-011D-D63E-C236-FAB46107C783}"/>
              </a:ext>
            </a:extLst>
          </p:cNvPr>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19083052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10CF1-AA16-0F53-AAD8-23195C418C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A1AEB3-EDD2-CFBF-4032-A17B0B6F3C56}"/>
              </a:ext>
            </a:extLst>
          </p:cNvPr>
          <p:cNvSpPr>
            <a:spLocks noGrp="1"/>
          </p:cNvSpPr>
          <p:nvPr>
            <p:ph type="dt" sz="half" idx="10"/>
          </p:nvPr>
        </p:nvSpPr>
        <p:spPr/>
        <p:txBody>
          <a:bodyPr/>
          <a:lstStyle/>
          <a:p>
            <a:fld id="{659C392F-7A45-4968-8C6C-3BC076DC98C5}" type="datetimeFigureOut">
              <a:rPr lang="en-US" smtClean="0"/>
              <a:t>2/26/2025</a:t>
            </a:fld>
            <a:endParaRPr lang="en-US"/>
          </a:p>
        </p:txBody>
      </p:sp>
      <p:sp>
        <p:nvSpPr>
          <p:cNvPr id="4" name="Footer Placeholder 3">
            <a:extLst>
              <a:ext uri="{FF2B5EF4-FFF2-40B4-BE49-F238E27FC236}">
                <a16:creationId xmlns:a16="http://schemas.microsoft.com/office/drawing/2014/main" id="{3909FC26-9F11-901E-13CC-BED30E6F58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53484A-BEA4-444B-E977-DC15A94094B0}"/>
              </a:ext>
            </a:extLst>
          </p:cNvPr>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14552772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7203A9-FDC3-1599-9CED-658A2C48B679}"/>
              </a:ext>
            </a:extLst>
          </p:cNvPr>
          <p:cNvSpPr>
            <a:spLocks noGrp="1"/>
          </p:cNvSpPr>
          <p:nvPr>
            <p:ph type="dt" sz="half" idx="10"/>
          </p:nvPr>
        </p:nvSpPr>
        <p:spPr/>
        <p:txBody>
          <a:bodyPr/>
          <a:lstStyle/>
          <a:p>
            <a:fld id="{659C392F-7A45-4968-8C6C-3BC076DC98C5}" type="datetimeFigureOut">
              <a:rPr lang="en-US" smtClean="0"/>
              <a:t>2/26/2025</a:t>
            </a:fld>
            <a:endParaRPr lang="en-US"/>
          </a:p>
        </p:txBody>
      </p:sp>
      <p:sp>
        <p:nvSpPr>
          <p:cNvPr id="3" name="Footer Placeholder 2">
            <a:extLst>
              <a:ext uri="{FF2B5EF4-FFF2-40B4-BE49-F238E27FC236}">
                <a16:creationId xmlns:a16="http://schemas.microsoft.com/office/drawing/2014/main" id="{EACA2D51-E6B3-4339-B595-2A4C74AE64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4E4680-5347-4D0D-2020-D46ED3E90264}"/>
              </a:ext>
            </a:extLst>
          </p:cNvPr>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36494604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D8CE-753C-775F-B9C5-C40547CE0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C56563-D6AD-3D1C-8A24-1985BDB7B4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638C37-9931-35CF-FBF8-495F7294B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2CCACD-3523-3417-9F13-57254235483C}"/>
              </a:ext>
            </a:extLst>
          </p:cNvPr>
          <p:cNvSpPr>
            <a:spLocks noGrp="1"/>
          </p:cNvSpPr>
          <p:nvPr>
            <p:ph type="dt" sz="half" idx="10"/>
          </p:nvPr>
        </p:nvSpPr>
        <p:spPr/>
        <p:txBody>
          <a:bodyPr/>
          <a:lstStyle/>
          <a:p>
            <a:fld id="{659C392F-7A45-4968-8C6C-3BC076DC98C5}" type="datetimeFigureOut">
              <a:rPr lang="en-US" smtClean="0"/>
              <a:t>2/26/2025</a:t>
            </a:fld>
            <a:endParaRPr lang="en-US"/>
          </a:p>
        </p:txBody>
      </p:sp>
      <p:sp>
        <p:nvSpPr>
          <p:cNvPr id="6" name="Footer Placeholder 5">
            <a:extLst>
              <a:ext uri="{FF2B5EF4-FFF2-40B4-BE49-F238E27FC236}">
                <a16:creationId xmlns:a16="http://schemas.microsoft.com/office/drawing/2014/main" id="{36064FC0-64C1-673B-9AA7-8004951E62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2B7F-B843-4C31-D879-E9AE8277C164}"/>
              </a:ext>
            </a:extLst>
          </p:cNvPr>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13090344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E6387-0500-8141-158E-1A10967A02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01FFAA-98E2-935D-E799-0981EB8E97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42CE88-CB24-4588-78AF-B7ED19229C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7B860F-FB24-160F-7F14-5684B69C56D9}"/>
              </a:ext>
            </a:extLst>
          </p:cNvPr>
          <p:cNvSpPr>
            <a:spLocks noGrp="1"/>
          </p:cNvSpPr>
          <p:nvPr>
            <p:ph type="dt" sz="half" idx="10"/>
          </p:nvPr>
        </p:nvSpPr>
        <p:spPr/>
        <p:txBody>
          <a:bodyPr/>
          <a:lstStyle/>
          <a:p>
            <a:fld id="{659C392F-7A45-4968-8C6C-3BC076DC98C5}" type="datetimeFigureOut">
              <a:rPr lang="en-US" smtClean="0"/>
              <a:t>2/26/2025</a:t>
            </a:fld>
            <a:endParaRPr lang="en-US"/>
          </a:p>
        </p:txBody>
      </p:sp>
      <p:sp>
        <p:nvSpPr>
          <p:cNvPr id="6" name="Footer Placeholder 5">
            <a:extLst>
              <a:ext uri="{FF2B5EF4-FFF2-40B4-BE49-F238E27FC236}">
                <a16:creationId xmlns:a16="http://schemas.microsoft.com/office/drawing/2014/main" id="{FCB037D6-E4CD-A95F-3092-DBE1523CF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94EEC-07C8-774F-E122-2A2D10893B1F}"/>
              </a:ext>
            </a:extLst>
          </p:cNvPr>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37918783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B378D-C6FF-7256-05BF-7C862FD656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EE521F-FB23-DFC8-7AF1-57F01AD1CD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382CC-FA71-E842-244C-CD9E0E0076FB}"/>
              </a:ext>
            </a:extLst>
          </p:cNvPr>
          <p:cNvSpPr>
            <a:spLocks noGrp="1"/>
          </p:cNvSpPr>
          <p:nvPr>
            <p:ph type="dt" sz="half" idx="10"/>
          </p:nvPr>
        </p:nvSpPr>
        <p:spPr/>
        <p:txBody>
          <a:bodyPr/>
          <a:lstStyle/>
          <a:p>
            <a:fld id="{659C392F-7A45-4968-8C6C-3BC076DC98C5}" type="datetimeFigureOut">
              <a:rPr lang="en-US" smtClean="0"/>
              <a:t>2/26/2025</a:t>
            </a:fld>
            <a:endParaRPr lang="en-US"/>
          </a:p>
        </p:txBody>
      </p:sp>
      <p:sp>
        <p:nvSpPr>
          <p:cNvPr id="5" name="Footer Placeholder 4">
            <a:extLst>
              <a:ext uri="{FF2B5EF4-FFF2-40B4-BE49-F238E27FC236}">
                <a16:creationId xmlns:a16="http://schemas.microsoft.com/office/drawing/2014/main" id="{D52F3D78-C83E-E6E9-6792-AA994C3AE2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AE563-6EA5-DAF8-7D70-C60A548CBF4A}"/>
              </a:ext>
            </a:extLst>
          </p:cNvPr>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1946972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Slide, Single Colum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1BDAD39-0BF2-B542-82C3-DBD9FCC52848}"/>
              </a:ext>
            </a:extLst>
          </p:cNvPr>
          <p:cNvSpPr>
            <a:spLocks noGrp="1"/>
          </p:cNvSpPr>
          <p:nvPr>
            <p:ph type="ctrTitle" hasCustomPrompt="1"/>
          </p:nvPr>
        </p:nvSpPr>
        <p:spPr>
          <a:xfrm>
            <a:off x="533401" y="458851"/>
            <a:ext cx="11119314" cy="693655"/>
          </a:xfrm>
        </p:spPr>
        <p:txBody>
          <a:bodyPr anchor="t">
            <a:normAutofit/>
          </a:bodyPr>
          <a:lstStyle>
            <a:lvl1pPr algn="l">
              <a:lnSpc>
                <a:spcPct val="100000"/>
              </a:lnSpc>
              <a:defRPr sz="2800" b="1" i="0">
                <a:solidFill>
                  <a:srgbClr val="C61D23"/>
                </a:solidFill>
                <a:latin typeface="+mj-lt"/>
                <a:cs typeface="Arial" panose="020B0604020202020204" pitchFamily="34" charset="0"/>
              </a:defRPr>
            </a:lvl1pPr>
          </a:lstStyle>
          <a:p>
            <a:r>
              <a:rPr lang="en-US" dirty="0"/>
              <a:t>Title – Arial Regular 28</a:t>
            </a:r>
          </a:p>
        </p:txBody>
      </p:sp>
      <p:pic>
        <p:nvPicPr>
          <p:cNvPr id="2" name="Picture 1">
            <a:extLst>
              <a:ext uri="{FF2B5EF4-FFF2-40B4-BE49-F238E27FC236}">
                <a16:creationId xmlns:a16="http://schemas.microsoft.com/office/drawing/2014/main" id="{388E076E-C927-57F9-A973-D44C359E55ED}"/>
              </a:ext>
            </a:extLst>
          </p:cNvPr>
          <p:cNvPicPr>
            <a:picLocks noChangeAspect="1"/>
          </p:cNvPicPr>
          <p:nvPr userDrawn="1"/>
        </p:nvPicPr>
        <p:blipFill>
          <a:blip r:embed="rId2"/>
          <a:stretch>
            <a:fillRect/>
          </a:stretch>
        </p:blipFill>
        <p:spPr>
          <a:xfrm>
            <a:off x="0" y="6696460"/>
            <a:ext cx="12192000" cy="167734"/>
          </a:xfrm>
          <a:prstGeom prst="rect">
            <a:avLst/>
          </a:prstGeom>
        </p:spPr>
      </p:pic>
      <p:sp>
        <p:nvSpPr>
          <p:cNvPr id="4" name="TextBox 3">
            <a:extLst>
              <a:ext uri="{FF2B5EF4-FFF2-40B4-BE49-F238E27FC236}">
                <a16:creationId xmlns:a16="http://schemas.microsoft.com/office/drawing/2014/main" id="{2B2A9972-F0E8-E1C2-0372-0AA615118095}"/>
              </a:ext>
            </a:extLst>
          </p:cNvPr>
          <p:cNvSpPr txBox="1"/>
          <p:nvPr userDrawn="1"/>
        </p:nvSpPr>
        <p:spPr>
          <a:xfrm>
            <a:off x="9207062" y="6264624"/>
            <a:ext cx="2445653" cy="307777"/>
          </a:xfrm>
          <a:prstGeom prst="rect">
            <a:avLst/>
          </a:prstGeom>
          <a:noFill/>
        </p:spPr>
        <p:txBody>
          <a:bodyPr wrap="square" rtlCol="0">
            <a:spAutoFit/>
          </a:bodyPr>
          <a:lstStyle/>
          <a:p>
            <a:pPr algn="r"/>
            <a:r>
              <a:rPr lang="en-US" sz="1400" dirty="0">
                <a:solidFill>
                  <a:schemeClr val="tx1">
                    <a:lumMod val="50000"/>
                    <a:lumOff val="50000"/>
                  </a:schemeClr>
                </a:solidFill>
              </a:rPr>
              <a:t>Cleveland, Ohio  |  </a:t>
            </a:r>
            <a:fld id="{30530AB4-95B1-7E43-92F5-08650780D90C}" type="slidenum">
              <a:rPr lang="en-US" sz="1400" smtClean="0">
                <a:solidFill>
                  <a:schemeClr val="tx1">
                    <a:lumMod val="50000"/>
                    <a:lumOff val="50000"/>
                  </a:schemeClr>
                </a:solidFill>
              </a:rPr>
              <a:pPr algn="r"/>
              <a:t>‹#›</a:t>
            </a:fld>
            <a:endParaRPr lang="en-US" sz="1400" dirty="0">
              <a:solidFill>
                <a:schemeClr val="tx1">
                  <a:lumMod val="50000"/>
                  <a:lumOff val="50000"/>
                </a:schemeClr>
              </a:solidFill>
            </a:endParaRPr>
          </a:p>
        </p:txBody>
      </p:sp>
      <p:sp>
        <p:nvSpPr>
          <p:cNvPr id="21" name="Text Placeholder 26">
            <a:extLst>
              <a:ext uri="{FF2B5EF4-FFF2-40B4-BE49-F238E27FC236}">
                <a16:creationId xmlns:a16="http://schemas.microsoft.com/office/drawing/2014/main" id="{F4AC54C4-39AA-F551-F6C6-DCE26D7A66F2}"/>
              </a:ext>
            </a:extLst>
          </p:cNvPr>
          <p:cNvSpPr>
            <a:spLocks noGrp="1"/>
          </p:cNvSpPr>
          <p:nvPr>
            <p:ph type="body" sz="quarter" idx="12" hasCustomPrompt="1"/>
          </p:nvPr>
        </p:nvSpPr>
        <p:spPr>
          <a:xfrm>
            <a:off x="533400" y="1306513"/>
            <a:ext cx="11138407" cy="4484687"/>
          </a:xfrm>
        </p:spPr>
        <p:txBody>
          <a:bodyPr>
            <a:normAutofit/>
          </a:bodyPr>
          <a:lstStyle>
            <a:lvl1pPr>
              <a:lnSpc>
                <a:spcPct val="100000"/>
              </a:lnSpc>
              <a:defRPr sz="2000" b="0">
                <a:latin typeface="+mn-lt"/>
              </a:defRPr>
            </a:lvl1pPr>
            <a:lvl2pPr>
              <a:lnSpc>
                <a:spcPct val="100000"/>
              </a:lnSpc>
              <a:defRPr sz="2000" b="0">
                <a:latin typeface="+mn-lt"/>
              </a:defRPr>
            </a:lvl2pPr>
            <a:lvl3pPr>
              <a:lnSpc>
                <a:spcPct val="100000"/>
              </a:lnSpc>
              <a:defRPr sz="2000" b="0">
                <a:latin typeface="+mn-lt"/>
              </a:defRPr>
            </a:lvl3pPr>
            <a:lvl4pPr>
              <a:lnSpc>
                <a:spcPct val="100000"/>
              </a:lnSpc>
              <a:defRPr sz="2000" b="0">
                <a:latin typeface="+mn-lt"/>
              </a:defRPr>
            </a:lvl4pPr>
            <a:lvl5pPr>
              <a:lnSpc>
                <a:spcPct val="100000"/>
              </a:lnSpc>
              <a:defRPr sz="2000" b="0">
                <a:latin typeface="+mn-lt"/>
              </a:defRPr>
            </a:lvl5pPr>
          </a:lstStyle>
          <a:p>
            <a:pPr lvl="0"/>
            <a:r>
              <a:rPr lang="en-US" dirty="0"/>
              <a:t>This is a one column slide.</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Text&#10;&#10;Description automatically generated">
            <a:extLst>
              <a:ext uri="{FF2B5EF4-FFF2-40B4-BE49-F238E27FC236}">
                <a16:creationId xmlns:a16="http://schemas.microsoft.com/office/drawing/2014/main" id="{5A8C5FB2-1700-599F-6015-16AAD1ACC045}"/>
              </a:ext>
            </a:extLst>
          </p:cNvPr>
          <p:cNvPicPr>
            <a:picLocks noChangeAspect="1"/>
          </p:cNvPicPr>
          <p:nvPr userDrawn="1"/>
        </p:nvPicPr>
        <p:blipFill>
          <a:blip r:embed="rId3"/>
          <a:stretch>
            <a:fillRect/>
          </a:stretch>
        </p:blipFill>
        <p:spPr>
          <a:xfrm>
            <a:off x="533400" y="5979868"/>
            <a:ext cx="2190256" cy="592533"/>
          </a:xfrm>
          <a:prstGeom prst="rect">
            <a:avLst/>
          </a:prstGeom>
        </p:spPr>
      </p:pic>
    </p:spTree>
    <p:extLst>
      <p:ext uri="{BB962C8B-B14F-4D97-AF65-F5344CB8AC3E}">
        <p14:creationId xmlns:p14="http://schemas.microsoft.com/office/powerpoint/2010/main" val="29440371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0AC7DF-F823-4A7D-844B-02ED0F06B5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65BB30-22FB-C8F1-6C1E-F8CBC9DD60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9F49B-953E-E945-9CB0-F5955C062504}"/>
              </a:ext>
            </a:extLst>
          </p:cNvPr>
          <p:cNvSpPr>
            <a:spLocks noGrp="1"/>
          </p:cNvSpPr>
          <p:nvPr>
            <p:ph type="dt" sz="half" idx="10"/>
          </p:nvPr>
        </p:nvSpPr>
        <p:spPr/>
        <p:txBody>
          <a:bodyPr/>
          <a:lstStyle/>
          <a:p>
            <a:fld id="{659C392F-7A45-4968-8C6C-3BC076DC98C5}" type="datetimeFigureOut">
              <a:rPr lang="en-US" smtClean="0"/>
              <a:t>2/26/2025</a:t>
            </a:fld>
            <a:endParaRPr lang="en-US"/>
          </a:p>
        </p:txBody>
      </p:sp>
      <p:sp>
        <p:nvSpPr>
          <p:cNvPr id="5" name="Footer Placeholder 4">
            <a:extLst>
              <a:ext uri="{FF2B5EF4-FFF2-40B4-BE49-F238E27FC236}">
                <a16:creationId xmlns:a16="http://schemas.microsoft.com/office/drawing/2014/main" id="{55363018-3A80-FDED-CD9B-A281FF522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C129D-AAC2-3620-ED45-CB9DF02B47A2}"/>
              </a:ext>
            </a:extLst>
          </p:cNvPr>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35568839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659C392F-7A45-4968-8C6C-3BC076DC98C5}" type="datetimeFigureOut">
              <a:rPr lang="en-US" smtClean="0"/>
              <a:t>2/26/2025</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564E8F91-9BC2-4759-A9C4-255E0EB461EC}"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337067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9C392F-7A45-4968-8C6C-3BC076DC98C5}"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36589070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9C392F-7A45-4968-8C6C-3BC076DC98C5}"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38546868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9C392F-7A45-4968-8C6C-3BC076DC98C5}"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3916704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9C392F-7A45-4968-8C6C-3BC076DC98C5}" type="datetimeFigureOut">
              <a:rPr lang="en-US" smtClean="0"/>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15182457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9C392F-7A45-4968-8C6C-3BC076DC98C5}" type="datetimeFigureOut">
              <a:rPr lang="en-US" smtClean="0"/>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24403992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9C392F-7A45-4968-8C6C-3BC076DC98C5}" type="datetimeFigureOut">
              <a:rPr lang="en-US" smtClean="0"/>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23371285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9C392F-7A45-4968-8C6C-3BC076DC98C5}"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724884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9C392F-7A45-4968-8C6C-3BC076DC98C5}"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2537788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ontent Slide, Single Colum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1BDAD39-0BF2-B542-82C3-DBD9FCC52848}"/>
              </a:ext>
            </a:extLst>
          </p:cNvPr>
          <p:cNvSpPr>
            <a:spLocks noGrp="1"/>
          </p:cNvSpPr>
          <p:nvPr>
            <p:ph type="ctrTitle" hasCustomPrompt="1"/>
          </p:nvPr>
        </p:nvSpPr>
        <p:spPr>
          <a:xfrm>
            <a:off x="533401" y="458851"/>
            <a:ext cx="11119314" cy="693655"/>
          </a:xfrm>
        </p:spPr>
        <p:txBody>
          <a:bodyPr anchor="t">
            <a:normAutofit/>
          </a:bodyPr>
          <a:lstStyle>
            <a:lvl1pPr algn="l">
              <a:lnSpc>
                <a:spcPct val="100000"/>
              </a:lnSpc>
              <a:defRPr sz="2800" b="1" i="0">
                <a:solidFill>
                  <a:srgbClr val="C61D23"/>
                </a:solidFill>
                <a:latin typeface="+mj-lt"/>
                <a:cs typeface="Arial" panose="020B0604020202020204" pitchFamily="34" charset="0"/>
              </a:defRPr>
            </a:lvl1pPr>
          </a:lstStyle>
          <a:p>
            <a:r>
              <a:rPr lang="en-US" dirty="0"/>
              <a:t>Title – Arial Regular 28</a:t>
            </a:r>
          </a:p>
        </p:txBody>
      </p:sp>
      <p:pic>
        <p:nvPicPr>
          <p:cNvPr id="2" name="Picture 1">
            <a:extLst>
              <a:ext uri="{FF2B5EF4-FFF2-40B4-BE49-F238E27FC236}">
                <a16:creationId xmlns:a16="http://schemas.microsoft.com/office/drawing/2014/main" id="{388E076E-C927-57F9-A973-D44C359E55ED}"/>
              </a:ext>
            </a:extLst>
          </p:cNvPr>
          <p:cNvPicPr>
            <a:picLocks noChangeAspect="1"/>
          </p:cNvPicPr>
          <p:nvPr userDrawn="1"/>
        </p:nvPicPr>
        <p:blipFill>
          <a:blip r:embed="rId2"/>
          <a:stretch>
            <a:fillRect/>
          </a:stretch>
        </p:blipFill>
        <p:spPr>
          <a:xfrm>
            <a:off x="0" y="6696460"/>
            <a:ext cx="12192000" cy="167734"/>
          </a:xfrm>
          <a:prstGeom prst="rect">
            <a:avLst/>
          </a:prstGeom>
        </p:spPr>
      </p:pic>
      <p:sp>
        <p:nvSpPr>
          <p:cNvPr id="4" name="TextBox 3">
            <a:extLst>
              <a:ext uri="{FF2B5EF4-FFF2-40B4-BE49-F238E27FC236}">
                <a16:creationId xmlns:a16="http://schemas.microsoft.com/office/drawing/2014/main" id="{2B2A9972-F0E8-E1C2-0372-0AA615118095}"/>
              </a:ext>
            </a:extLst>
          </p:cNvPr>
          <p:cNvSpPr txBox="1"/>
          <p:nvPr userDrawn="1"/>
        </p:nvSpPr>
        <p:spPr>
          <a:xfrm>
            <a:off x="9207062" y="6264624"/>
            <a:ext cx="2445653" cy="307777"/>
          </a:xfrm>
          <a:prstGeom prst="rect">
            <a:avLst/>
          </a:prstGeom>
          <a:noFill/>
        </p:spPr>
        <p:txBody>
          <a:bodyPr wrap="square" rtlCol="0">
            <a:spAutoFit/>
          </a:bodyPr>
          <a:lstStyle/>
          <a:p>
            <a:pPr algn="r"/>
            <a:r>
              <a:rPr lang="en-US" sz="1400" dirty="0">
                <a:solidFill>
                  <a:schemeClr val="tx1">
                    <a:lumMod val="50000"/>
                    <a:lumOff val="50000"/>
                  </a:schemeClr>
                </a:solidFill>
              </a:rPr>
              <a:t>Cleveland, Ohio  |  </a:t>
            </a:r>
            <a:fld id="{30530AB4-95B1-7E43-92F5-08650780D90C}" type="slidenum">
              <a:rPr lang="en-US" sz="1400" smtClean="0">
                <a:solidFill>
                  <a:schemeClr val="tx1">
                    <a:lumMod val="50000"/>
                    <a:lumOff val="50000"/>
                  </a:schemeClr>
                </a:solidFill>
              </a:rPr>
              <a:pPr algn="r"/>
              <a:t>‹#›</a:t>
            </a:fld>
            <a:endParaRPr lang="en-US" sz="1400" dirty="0">
              <a:solidFill>
                <a:schemeClr val="tx1">
                  <a:lumMod val="50000"/>
                  <a:lumOff val="50000"/>
                </a:schemeClr>
              </a:solidFill>
            </a:endParaRPr>
          </a:p>
        </p:txBody>
      </p:sp>
      <p:sp>
        <p:nvSpPr>
          <p:cNvPr id="21" name="Text Placeholder 26">
            <a:extLst>
              <a:ext uri="{FF2B5EF4-FFF2-40B4-BE49-F238E27FC236}">
                <a16:creationId xmlns:a16="http://schemas.microsoft.com/office/drawing/2014/main" id="{F4AC54C4-39AA-F551-F6C6-DCE26D7A66F2}"/>
              </a:ext>
            </a:extLst>
          </p:cNvPr>
          <p:cNvSpPr>
            <a:spLocks noGrp="1"/>
          </p:cNvSpPr>
          <p:nvPr>
            <p:ph type="body" sz="quarter" idx="12" hasCustomPrompt="1"/>
          </p:nvPr>
        </p:nvSpPr>
        <p:spPr>
          <a:xfrm>
            <a:off x="533400" y="1306513"/>
            <a:ext cx="11138407" cy="4484687"/>
          </a:xfrm>
        </p:spPr>
        <p:txBody>
          <a:bodyPr>
            <a:normAutofit/>
          </a:bodyPr>
          <a:lstStyle>
            <a:lvl1pPr>
              <a:lnSpc>
                <a:spcPct val="100000"/>
              </a:lnSpc>
              <a:defRPr sz="2000" b="0">
                <a:latin typeface="+mn-lt"/>
              </a:defRPr>
            </a:lvl1pPr>
            <a:lvl2pPr>
              <a:lnSpc>
                <a:spcPct val="100000"/>
              </a:lnSpc>
              <a:defRPr sz="2000" b="0">
                <a:latin typeface="+mn-lt"/>
              </a:defRPr>
            </a:lvl2pPr>
            <a:lvl3pPr>
              <a:lnSpc>
                <a:spcPct val="100000"/>
              </a:lnSpc>
              <a:defRPr sz="2000" b="0">
                <a:latin typeface="+mn-lt"/>
              </a:defRPr>
            </a:lvl3pPr>
            <a:lvl4pPr>
              <a:lnSpc>
                <a:spcPct val="100000"/>
              </a:lnSpc>
              <a:defRPr sz="2000" b="0">
                <a:latin typeface="+mn-lt"/>
              </a:defRPr>
            </a:lvl4pPr>
            <a:lvl5pPr>
              <a:lnSpc>
                <a:spcPct val="100000"/>
              </a:lnSpc>
              <a:defRPr sz="2000" b="0">
                <a:latin typeface="+mn-lt"/>
              </a:defRPr>
            </a:lvl5pPr>
          </a:lstStyle>
          <a:p>
            <a:pPr lvl="0"/>
            <a:r>
              <a:rPr lang="en-US" dirty="0"/>
              <a:t>This is a one column slide.</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Text&#10;&#10;Description automatically generated">
            <a:extLst>
              <a:ext uri="{FF2B5EF4-FFF2-40B4-BE49-F238E27FC236}">
                <a16:creationId xmlns:a16="http://schemas.microsoft.com/office/drawing/2014/main" id="{5A8C5FB2-1700-599F-6015-16AAD1ACC045}"/>
              </a:ext>
            </a:extLst>
          </p:cNvPr>
          <p:cNvPicPr>
            <a:picLocks noChangeAspect="1"/>
          </p:cNvPicPr>
          <p:nvPr userDrawn="1"/>
        </p:nvPicPr>
        <p:blipFill>
          <a:blip r:embed="rId3"/>
          <a:stretch>
            <a:fillRect/>
          </a:stretch>
        </p:blipFill>
        <p:spPr>
          <a:xfrm>
            <a:off x="533400" y="5979868"/>
            <a:ext cx="2190256" cy="592533"/>
          </a:xfrm>
          <a:prstGeom prst="rect">
            <a:avLst/>
          </a:prstGeom>
        </p:spPr>
      </p:pic>
    </p:spTree>
    <p:extLst>
      <p:ext uri="{BB962C8B-B14F-4D97-AF65-F5344CB8AC3E}">
        <p14:creationId xmlns:p14="http://schemas.microsoft.com/office/powerpoint/2010/main" val="16184099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9C392F-7A45-4968-8C6C-3BC076DC98C5}"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17488473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9C392F-7A45-4968-8C6C-3BC076DC98C5}"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10984045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9C392F-7A45-4968-8C6C-3BC076DC98C5}"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E8F91-9BC2-4759-A9C4-255E0EB461EC}"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300628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9C392F-7A45-4968-8C6C-3BC076DC98C5}"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14563447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59C392F-7A45-4968-8C6C-3BC076DC98C5}" type="datetimeFigureOut">
              <a:rPr lang="en-US" smtClean="0"/>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318541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59C392F-7A45-4968-8C6C-3BC076DC98C5}" type="datetimeFigureOut">
              <a:rPr lang="en-US" smtClean="0"/>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10534941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9C392F-7A45-4968-8C6C-3BC076DC98C5}"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16300429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9C392F-7A45-4968-8C6C-3BC076DC98C5}"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E8F91-9BC2-4759-A9C4-255E0EB461EC}" type="slidenum">
              <a:rPr lang="en-US" smtClean="0"/>
              <a:t>‹#›</a:t>
            </a:fld>
            <a:endParaRPr lang="en-US"/>
          </a:p>
        </p:txBody>
      </p:sp>
    </p:spTree>
    <p:extLst>
      <p:ext uri="{BB962C8B-B14F-4D97-AF65-F5344CB8AC3E}">
        <p14:creationId xmlns:p14="http://schemas.microsoft.com/office/powerpoint/2010/main" val="2963208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ontent Slide, Single Colum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1BDAD39-0BF2-B542-82C3-DBD9FCC52848}"/>
              </a:ext>
            </a:extLst>
          </p:cNvPr>
          <p:cNvSpPr>
            <a:spLocks noGrp="1"/>
          </p:cNvSpPr>
          <p:nvPr>
            <p:ph type="ctrTitle" hasCustomPrompt="1"/>
          </p:nvPr>
        </p:nvSpPr>
        <p:spPr>
          <a:xfrm>
            <a:off x="533401" y="458851"/>
            <a:ext cx="11119314" cy="693655"/>
          </a:xfrm>
        </p:spPr>
        <p:txBody>
          <a:bodyPr anchor="t">
            <a:normAutofit/>
          </a:bodyPr>
          <a:lstStyle>
            <a:lvl1pPr algn="l">
              <a:lnSpc>
                <a:spcPct val="100000"/>
              </a:lnSpc>
              <a:defRPr sz="2800" b="1" i="0">
                <a:solidFill>
                  <a:srgbClr val="C61D23"/>
                </a:solidFill>
                <a:latin typeface="+mj-lt"/>
                <a:cs typeface="Arial" panose="020B0604020202020204" pitchFamily="34" charset="0"/>
              </a:defRPr>
            </a:lvl1pPr>
          </a:lstStyle>
          <a:p>
            <a:r>
              <a:rPr lang="en-US" dirty="0"/>
              <a:t>Title – Arial Regular 28</a:t>
            </a:r>
          </a:p>
        </p:txBody>
      </p:sp>
      <p:pic>
        <p:nvPicPr>
          <p:cNvPr id="2" name="Picture 1">
            <a:extLst>
              <a:ext uri="{FF2B5EF4-FFF2-40B4-BE49-F238E27FC236}">
                <a16:creationId xmlns:a16="http://schemas.microsoft.com/office/drawing/2014/main" id="{388E076E-C927-57F9-A973-D44C359E55ED}"/>
              </a:ext>
            </a:extLst>
          </p:cNvPr>
          <p:cNvPicPr>
            <a:picLocks noChangeAspect="1"/>
          </p:cNvPicPr>
          <p:nvPr userDrawn="1"/>
        </p:nvPicPr>
        <p:blipFill>
          <a:blip r:embed="rId2"/>
          <a:stretch>
            <a:fillRect/>
          </a:stretch>
        </p:blipFill>
        <p:spPr>
          <a:xfrm>
            <a:off x="0" y="6696460"/>
            <a:ext cx="12192000" cy="167734"/>
          </a:xfrm>
          <a:prstGeom prst="rect">
            <a:avLst/>
          </a:prstGeom>
        </p:spPr>
      </p:pic>
      <p:sp>
        <p:nvSpPr>
          <p:cNvPr id="4" name="TextBox 3">
            <a:extLst>
              <a:ext uri="{FF2B5EF4-FFF2-40B4-BE49-F238E27FC236}">
                <a16:creationId xmlns:a16="http://schemas.microsoft.com/office/drawing/2014/main" id="{2B2A9972-F0E8-E1C2-0372-0AA615118095}"/>
              </a:ext>
            </a:extLst>
          </p:cNvPr>
          <p:cNvSpPr txBox="1"/>
          <p:nvPr userDrawn="1"/>
        </p:nvSpPr>
        <p:spPr>
          <a:xfrm>
            <a:off x="9207062" y="6264624"/>
            <a:ext cx="2445653" cy="307777"/>
          </a:xfrm>
          <a:prstGeom prst="rect">
            <a:avLst/>
          </a:prstGeom>
          <a:noFill/>
        </p:spPr>
        <p:txBody>
          <a:bodyPr wrap="square" rtlCol="0">
            <a:spAutoFit/>
          </a:bodyPr>
          <a:lstStyle/>
          <a:p>
            <a:pPr algn="r"/>
            <a:r>
              <a:rPr lang="en-US" sz="1400" dirty="0">
                <a:solidFill>
                  <a:schemeClr val="tx1">
                    <a:lumMod val="50000"/>
                    <a:lumOff val="50000"/>
                  </a:schemeClr>
                </a:solidFill>
              </a:rPr>
              <a:t>Cleveland, Ohio  |  </a:t>
            </a:r>
            <a:fld id="{30530AB4-95B1-7E43-92F5-08650780D90C}" type="slidenum">
              <a:rPr lang="en-US" sz="1400" smtClean="0">
                <a:solidFill>
                  <a:schemeClr val="tx1">
                    <a:lumMod val="50000"/>
                    <a:lumOff val="50000"/>
                  </a:schemeClr>
                </a:solidFill>
              </a:rPr>
              <a:pPr algn="r"/>
              <a:t>‹#›</a:t>
            </a:fld>
            <a:endParaRPr lang="en-US" sz="1400" dirty="0">
              <a:solidFill>
                <a:schemeClr val="tx1">
                  <a:lumMod val="50000"/>
                  <a:lumOff val="50000"/>
                </a:schemeClr>
              </a:solidFill>
            </a:endParaRPr>
          </a:p>
        </p:txBody>
      </p:sp>
      <p:sp>
        <p:nvSpPr>
          <p:cNvPr id="21" name="Text Placeholder 26">
            <a:extLst>
              <a:ext uri="{FF2B5EF4-FFF2-40B4-BE49-F238E27FC236}">
                <a16:creationId xmlns:a16="http://schemas.microsoft.com/office/drawing/2014/main" id="{F4AC54C4-39AA-F551-F6C6-DCE26D7A66F2}"/>
              </a:ext>
            </a:extLst>
          </p:cNvPr>
          <p:cNvSpPr>
            <a:spLocks noGrp="1"/>
          </p:cNvSpPr>
          <p:nvPr>
            <p:ph type="body" sz="quarter" idx="12" hasCustomPrompt="1"/>
          </p:nvPr>
        </p:nvSpPr>
        <p:spPr>
          <a:xfrm>
            <a:off x="533400" y="1306513"/>
            <a:ext cx="11138407" cy="4484687"/>
          </a:xfrm>
        </p:spPr>
        <p:txBody>
          <a:bodyPr>
            <a:normAutofit/>
          </a:bodyPr>
          <a:lstStyle>
            <a:lvl1pPr>
              <a:lnSpc>
                <a:spcPct val="100000"/>
              </a:lnSpc>
              <a:defRPr sz="2000" b="0">
                <a:latin typeface="+mn-lt"/>
              </a:defRPr>
            </a:lvl1pPr>
            <a:lvl2pPr>
              <a:lnSpc>
                <a:spcPct val="100000"/>
              </a:lnSpc>
              <a:defRPr sz="2000" b="0">
                <a:latin typeface="+mn-lt"/>
              </a:defRPr>
            </a:lvl2pPr>
            <a:lvl3pPr>
              <a:lnSpc>
                <a:spcPct val="100000"/>
              </a:lnSpc>
              <a:defRPr sz="2000" b="0">
                <a:latin typeface="+mn-lt"/>
              </a:defRPr>
            </a:lvl3pPr>
            <a:lvl4pPr>
              <a:lnSpc>
                <a:spcPct val="100000"/>
              </a:lnSpc>
              <a:defRPr sz="2000" b="0">
                <a:latin typeface="+mn-lt"/>
              </a:defRPr>
            </a:lvl4pPr>
            <a:lvl5pPr>
              <a:lnSpc>
                <a:spcPct val="100000"/>
              </a:lnSpc>
              <a:defRPr sz="2000" b="0">
                <a:latin typeface="+mn-lt"/>
              </a:defRPr>
            </a:lvl5pPr>
          </a:lstStyle>
          <a:p>
            <a:pPr lvl="0"/>
            <a:r>
              <a:rPr lang="en-US" dirty="0"/>
              <a:t>This is a one column slide.</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Text&#10;&#10;Description automatically generated">
            <a:extLst>
              <a:ext uri="{FF2B5EF4-FFF2-40B4-BE49-F238E27FC236}">
                <a16:creationId xmlns:a16="http://schemas.microsoft.com/office/drawing/2014/main" id="{5A8C5FB2-1700-599F-6015-16AAD1ACC045}"/>
              </a:ext>
            </a:extLst>
          </p:cNvPr>
          <p:cNvPicPr>
            <a:picLocks noChangeAspect="1"/>
          </p:cNvPicPr>
          <p:nvPr userDrawn="1"/>
        </p:nvPicPr>
        <p:blipFill>
          <a:blip r:embed="rId3"/>
          <a:stretch>
            <a:fillRect/>
          </a:stretch>
        </p:blipFill>
        <p:spPr>
          <a:xfrm>
            <a:off x="762000" y="5968357"/>
            <a:ext cx="2190256" cy="592533"/>
          </a:xfrm>
          <a:prstGeom prst="rect">
            <a:avLst/>
          </a:prstGeom>
        </p:spPr>
      </p:pic>
    </p:spTree>
    <p:extLst>
      <p:ext uri="{BB962C8B-B14F-4D97-AF65-F5344CB8AC3E}">
        <p14:creationId xmlns:p14="http://schemas.microsoft.com/office/powerpoint/2010/main" val="2195196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4" name="Rectangle 13"/>
          <p:cNvSpPr>
            <a:spLocks noChangeArrowheads="1"/>
          </p:cNvSpPr>
          <p:nvPr/>
        </p:nvSpPr>
        <p:spPr bwMode="ltGray">
          <a:xfrm>
            <a:off x="0" y="1880878"/>
            <a:ext cx="12192000" cy="4920923"/>
          </a:xfrm>
          <a:prstGeom prst="rect">
            <a:avLst/>
          </a:prstGeom>
          <a:solidFill>
            <a:schemeClr val="accent6">
              <a:lumMod val="50000"/>
            </a:schemeClr>
          </a:solidFill>
          <a:ln>
            <a:noFill/>
          </a:ln>
        </p:spPr>
        <p:txBody>
          <a:bodyPr wrap="none" anchor="ct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9pPr>
          </a:lstStyle>
          <a:p>
            <a:pPr eaLnBrk="1" hangingPunct="1"/>
            <a:endParaRPr lang="en-US" altLang="en-US" sz="2000" dirty="0"/>
          </a:p>
        </p:txBody>
      </p:sp>
      <p:sp>
        <p:nvSpPr>
          <p:cNvPr id="7" name="Rectangle 26"/>
          <p:cNvSpPr>
            <a:spLocks noChangeArrowheads="1"/>
          </p:cNvSpPr>
          <p:nvPr userDrawn="1"/>
        </p:nvSpPr>
        <p:spPr bwMode="gray">
          <a:xfrm>
            <a:off x="0" y="6356359"/>
            <a:ext cx="12192000" cy="501650"/>
          </a:xfrm>
          <a:prstGeom prst="rect">
            <a:avLst/>
          </a:prstGeom>
          <a:solidFill>
            <a:schemeClr val="bg1">
              <a:lumMod val="95000"/>
            </a:schemeClr>
          </a:solidFill>
          <a:ln>
            <a:noFill/>
          </a:ln>
        </p:spPr>
        <p:txBody>
          <a:bodyPr wrap="none" anchor="ct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60000"/>
              </a:spcBef>
              <a:spcAft>
                <a:spcPct val="0"/>
              </a:spcAft>
              <a:defRPr sz="2000">
                <a:solidFill>
                  <a:schemeClr val="tx1"/>
                </a:solidFill>
                <a:latin typeface="Arial" pitchFamily="34" charset="0"/>
                <a:ea typeface="ＭＳ Ｐゴシック" pitchFamily="34" charset="-128"/>
              </a:defRPr>
            </a:lvl9pPr>
          </a:lstStyle>
          <a:p>
            <a:pPr eaLnBrk="1" hangingPunct="1"/>
            <a:endParaRPr lang="en-US" altLang="en-US" sz="2000" dirty="0"/>
          </a:p>
        </p:txBody>
      </p:sp>
      <p:sp>
        <p:nvSpPr>
          <p:cNvPr id="10243" name="Rectangle 3"/>
          <p:cNvSpPr>
            <a:spLocks noGrp="1" noChangeArrowheads="1"/>
          </p:cNvSpPr>
          <p:nvPr>
            <p:ph type="ctrTitle"/>
          </p:nvPr>
        </p:nvSpPr>
        <p:spPr bwMode="invGray">
          <a:xfrm>
            <a:off x="607485" y="2147889"/>
            <a:ext cx="11110383" cy="2041525"/>
          </a:xfrm>
        </p:spPr>
        <p:txBody>
          <a:bodyPr/>
          <a:lstStyle>
            <a:lvl1pPr>
              <a:defRPr sz="6400">
                <a:solidFill>
                  <a:srgbClr val="668ABA"/>
                </a:solidFill>
              </a:defRPr>
            </a:lvl1pPr>
          </a:lstStyle>
          <a:p>
            <a:pPr lvl="0"/>
            <a:r>
              <a:rPr lang="en-US" noProof="0" dirty="0"/>
              <a:t>Click to edit Master title style</a:t>
            </a:r>
          </a:p>
        </p:txBody>
      </p:sp>
      <p:sp>
        <p:nvSpPr>
          <p:cNvPr id="10244" name="Rectangle 4"/>
          <p:cNvSpPr>
            <a:spLocks noGrp="1" noChangeArrowheads="1"/>
          </p:cNvSpPr>
          <p:nvPr>
            <p:ph type="subTitle" idx="1"/>
          </p:nvPr>
        </p:nvSpPr>
        <p:spPr bwMode="auto">
          <a:xfrm>
            <a:off x="607485" y="4295775"/>
            <a:ext cx="11110383" cy="769441"/>
          </a:xfrm>
        </p:spPr>
        <p:txBody>
          <a:bodyPr>
            <a:spAutoFit/>
          </a:bodyPr>
          <a:lstStyle>
            <a:lvl1pPr>
              <a:defRPr sz="4400">
                <a:solidFill>
                  <a:schemeClr val="bg1"/>
                </a:solidFill>
              </a:defRPr>
            </a:lvl1pPr>
          </a:lstStyle>
          <a:p>
            <a:pPr lvl="0"/>
            <a:r>
              <a:rPr lang="en-US" noProof="0" dirty="0"/>
              <a:t>Click to edit Master subtitle style</a:t>
            </a: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14299" b="16319"/>
          <a:stretch/>
        </p:blipFill>
        <p:spPr>
          <a:xfrm>
            <a:off x="36576" y="927230"/>
            <a:ext cx="3200400" cy="573482"/>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837" y="36373"/>
            <a:ext cx="2703824" cy="914400"/>
          </a:xfrm>
          <a:prstGeom prst="rect">
            <a:avLst/>
          </a:prstGeom>
        </p:spPr>
      </p:pic>
    </p:spTree>
    <p:extLst>
      <p:ext uri="{BB962C8B-B14F-4D97-AF65-F5344CB8AC3E}">
        <p14:creationId xmlns:p14="http://schemas.microsoft.com/office/powerpoint/2010/main" val="3225100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image" Target="../media/image14.jpg"/><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gray">
          <a:xfrm>
            <a:off x="302685" y="1187450"/>
            <a:ext cx="11578167"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2"/>
          <p:cNvSpPr>
            <a:spLocks noGrp="1" noChangeArrowheads="1"/>
          </p:cNvSpPr>
          <p:nvPr>
            <p:ph type="title"/>
          </p:nvPr>
        </p:nvSpPr>
        <p:spPr bwMode="gray">
          <a:xfrm>
            <a:off x="302685" y="90489"/>
            <a:ext cx="1157816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32" name="Line 8"/>
          <p:cNvSpPr>
            <a:spLocks noChangeShapeType="1"/>
          </p:cNvSpPr>
          <p:nvPr/>
        </p:nvSpPr>
        <p:spPr bwMode="gray">
          <a:xfrm>
            <a:off x="306918" y="6019800"/>
            <a:ext cx="11578167"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sz="2000" dirty="0"/>
          </a:p>
        </p:txBody>
      </p:sp>
      <p:pic>
        <p:nvPicPr>
          <p:cNvPr id="12" name="Picture 11"/>
          <p:cNvPicPr>
            <a:picLocks noChangeAspect="1"/>
          </p:cNvPicPr>
          <p:nvPr userDrawn="1"/>
        </p:nvPicPr>
        <p:blipFill rotWithShape="1">
          <a:blip r:embed="rId29" cstate="print">
            <a:extLst>
              <a:ext uri="{28A0092B-C50C-407E-A947-70E740481C1C}">
                <a14:useLocalDpi xmlns:a14="http://schemas.microsoft.com/office/drawing/2010/main" val="0"/>
              </a:ext>
            </a:extLst>
          </a:blip>
          <a:srcRect t="14299" b="16319"/>
          <a:stretch/>
        </p:blipFill>
        <p:spPr>
          <a:xfrm>
            <a:off x="8839200" y="6096000"/>
            <a:ext cx="3108960" cy="557097"/>
          </a:xfrm>
          <a:prstGeom prst="rect">
            <a:avLst/>
          </a:prstGeom>
        </p:spPr>
      </p:pic>
      <p:pic>
        <p:nvPicPr>
          <p:cNvPr id="10" name="Picture 9"/>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02685" y="6137238"/>
            <a:ext cx="2163060" cy="731520"/>
          </a:xfrm>
          <a:prstGeom prst="rect">
            <a:avLst/>
          </a:prstGeom>
        </p:spPr>
      </p:pic>
    </p:spTree>
  </p:cSld>
  <p:clrMap bg1="lt1" tx1="dk1" bg2="lt2" tx2="dk2" accent1="accent1" accent2="accent2" accent3="accent3" accent4="accent4" accent5="accent5" accent6="accent6" hlink="hlink" folHlink="folHlink"/>
  <p:sldLayoutIdLst>
    <p:sldLayoutId id="2147483731" r:id="rId1"/>
    <p:sldLayoutId id="2147483750" r:id="rId2"/>
    <p:sldLayoutId id="2147483751" r:id="rId3"/>
    <p:sldLayoutId id="2147483752" r:id="rId4"/>
    <p:sldLayoutId id="2147483753" r:id="rId5"/>
    <p:sldLayoutId id="2147483754" r:id="rId6"/>
    <p:sldLayoutId id="2147483774" r:id="rId7"/>
    <p:sldLayoutId id="2147483755" r:id="rId8"/>
    <p:sldLayoutId id="2147483737"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2" r:id="rId20"/>
    <p:sldLayoutId id="2147483733" r:id="rId21"/>
    <p:sldLayoutId id="2147483735" r:id="rId22"/>
    <p:sldLayoutId id="2147483736" r:id="rId23"/>
    <p:sldLayoutId id="2147483787" r:id="rId24"/>
    <p:sldLayoutId id="2147483788" r:id="rId25"/>
    <p:sldLayoutId id="2147483802" r:id="rId26"/>
    <p:sldLayoutId id="2147483789" r:id="rId27"/>
  </p:sldLayoutIdLst>
  <p:hf hdr="0" ftr="0" dt="0"/>
  <p:txStyles>
    <p:titleStyle>
      <a:lvl1pPr algn="l" rtl="0" eaLnBrk="0" fontAlgn="base" hangingPunct="0">
        <a:spcBef>
          <a:spcPct val="0"/>
        </a:spcBef>
        <a:spcAft>
          <a:spcPct val="0"/>
        </a:spcAft>
        <a:defRPr sz="440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defRPr>
      </a:lvl1pPr>
      <a:lvl2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accent1"/>
          </a:solidFill>
          <a:latin typeface="Arial" charset="0"/>
        </a:defRPr>
      </a:lvl6pPr>
      <a:lvl7pPr marL="914400" algn="l" rtl="0" fontAlgn="base">
        <a:spcBef>
          <a:spcPct val="0"/>
        </a:spcBef>
        <a:spcAft>
          <a:spcPct val="0"/>
        </a:spcAft>
        <a:defRPr sz="3200">
          <a:solidFill>
            <a:schemeClr val="accent1"/>
          </a:solidFill>
          <a:latin typeface="Arial" charset="0"/>
        </a:defRPr>
      </a:lvl7pPr>
      <a:lvl8pPr marL="1371600" algn="l" rtl="0" fontAlgn="base">
        <a:spcBef>
          <a:spcPct val="0"/>
        </a:spcBef>
        <a:spcAft>
          <a:spcPct val="0"/>
        </a:spcAft>
        <a:defRPr sz="3200">
          <a:solidFill>
            <a:schemeClr val="accent1"/>
          </a:solidFill>
          <a:latin typeface="Arial" charset="0"/>
        </a:defRPr>
      </a:lvl8pPr>
      <a:lvl9pPr marL="1828800" algn="l" rtl="0" fontAlgn="base">
        <a:spcBef>
          <a:spcPct val="0"/>
        </a:spcBef>
        <a:spcAft>
          <a:spcPct val="0"/>
        </a:spcAft>
        <a:defRPr sz="3200">
          <a:solidFill>
            <a:schemeClr val="accent1"/>
          </a:solidFill>
          <a:latin typeface="Arial" charset="0"/>
        </a:defRPr>
      </a:lvl9pPr>
    </p:titleStyle>
    <p:bodyStyle>
      <a:lvl1pPr marL="342900" indent="-342900" algn="l" rtl="0" eaLnBrk="0" fontAlgn="base" hangingPunct="0">
        <a:spcBef>
          <a:spcPct val="50000"/>
        </a:spcBef>
        <a:spcAft>
          <a:spcPct val="0"/>
        </a:spcAft>
        <a:defRPr sz="32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1pPr>
      <a:lvl2pPr marL="569913" indent="-225425" algn="l" rtl="0" eaLnBrk="0" fontAlgn="base" hangingPunct="0">
        <a:spcBef>
          <a:spcPct val="25000"/>
        </a:spcBef>
        <a:spcAft>
          <a:spcPct val="0"/>
        </a:spcAft>
        <a:buChar char="–"/>
        <a:defRPr sz="28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2pPr>
      <a:lvl3pPr marL="912813" indent="-225425" algn="l" rtl="0" eaLnBrk="0" fontAlgn="base" hangingPunct="0">
        <a:spcBef>
          <a:spcPct val="25000"/>
        </a:spcBef>
        <a:spcAft>
          <a:spcPct val="0"/>
        </a:spcAft>
        <a:buChar char="•"/>
        <a:defRPr sz="24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3pPr>
      <a:lvl4pPr marL="1252538" indent="-225425" algn="l" rtl="0" eaLnBrk="0" fontAlgn="base" hangingPunct="0">
        <a:spcBef>
          <a:spcPct val="25000"/>
        </a:spcBef>
        <a:spcAft>
          <a:spcPct val="0"/>
        </a:spcAft>
        <a:buChar char="–"/>
        <a:defRPr sz="20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4pPr>
      <a:lvl5pPr marL="1603375" indent="-236538" algn="l" rtl="0" eaLnBrk="0" fontAlgn="base" hangingPunct="0">
        <a:spcBef>
          <a:spcPct val="25000"/>
        </a:spcBef>
        <a:spcAft>
          <a:spcPct val="0"/>
        </a:spcAft>
        <a:buChar char="»"/>
        <a:defRPr sz="18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5pPr>
      <a:lvl6pPr marL="2060575" indent="-236538" algn="l" rtl="0" fontAlgn="base">
        <a:spcBef>
          <a:spcPct val="25000"/>
        </a:spcBef>
        <a:spcAft>
          <a:spcPct val="0"/>
        </a:spcAft>
        <a:buChar char="»"/>
        <a:defRPr sz="1400">
          <a:solidFill>
            <a:schemeClr val="tx1"/>
          </a:solidFill>
          <a:latin typeface="+mn-lt"/>
        </a:defRPr>
      </a:lvl6pPr>
      <a:lvl7pPr marL="2517775" indent="-236538" algn="l" rtl="0" fontAlgn="base">
        <a:spcBef>
          <a:spcPct val="25000"/>
        </a:spcBef>
        <a:spcAft>
          <a:spcPct val="0"/>
        </a:spcAft>
        <a:buChar char="»"/>
        <a:defRPr sz="1400">
          <a:solidFill>
            <a:schemeClr val="tx1"/>
          </a:solidFill>
          <a:latin typeface="+mn-lt"/>
        </a:defRPr>
      </a:lvl7pPr>
      <a:lvl8pPr marL="2974975" indent="-236538" algn="l" rtl="0" fontAlgn="base">
        <a:spcBef>
          <a:spcPct val="25000"/>
        </a:spcBef>
        <a:spcAft>
          <a:spcPct val="0"/>
        </a:spcAft>
        <a:buChar char="»"/>
        <a:defRPr sz="1400">
          <a:solidFill>
            <a:schemeClr val="tx1"/>
          </a:solidFill>
          <a:latin typeface="+mn-lt"/>
        </a:defRPr>
      </a:lvl8pPr>
      <a:lvl9pPr marL="3432175" indent="-236538" algn="l" rtl="0" fontAlgn="base">
        <a:spcBef>
          <a:spcPct val="25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EF45F6-1A6B-387C-E6DD-F2147A0F2F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AA277A-6B14-9857-BDC7-0C812BA3EC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E3BC1-A2FD-32C7-783D-180276BA54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BC9881-C505-47AA-B6EB-87AB4B9AA026}" type="datetimeFigureOut">
              <a:rPr lang="en-US" smtClean="0"/>
              <a:t>2/26/2025</a:t>
            </a:fld>
            <a:endParaRPr lang="en-US"/>
          </a:p>
        </p:txBody>
      </p:sp>
      <p:sp>
        <p:nvSpPr>
          <p:cNvPr id="5" name="Footer Placeholder 4">
            <a:extLst>
              <a:ext uri="{FF2B5EF4-FFF2-40B4-BE49-F238E27FC236}">
                <a16:creationId xmlns:a16="http://schemas.microsoft.com/office/drawing/2014/main" id="{F44B58AF-A3E0-7B87-5760-C5A8FDDE41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C97F3BA-E819-C550-7868-46ACAE7BEB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FBF7AE-F6E3-469B-8613-6D66047216BF}" type="slidenum">
              <a:rPr lang="en-US" smtClean="0"/>
              <a:t>‹#›</a:t>
            </a:fld>
            <a:endParaRPr lang="en-US"/>
          </a:p>
        </p:txBody>
      </p:sp>
    </p:spTree>
    <p:extLst>
      <p:ext uri="{BB962C8B-B14F-4D97-AF65-F5344CB8AC3E}">
        <p14:creationId xmlns:p14="http://schemas.microsoft.com/office/powerpoint/2010/main" val="95549927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6E9A6-AAF9-BB0E-F091-4E5416D65C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0D9B6-3BC8-7DF5-277B-922FB7CAB0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D7576-14EB-F5A3-678F-4040E7BAB5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72B646-CA3E-4711-950D-E3CBE6E7AABD}" type="datetimeFigureOut">
              <a:rPr lang="en-US" smtClean="0"/>
              <a:t>2/26/2025</a:t>
            </a:fld>
            <a:endParaRPr lang="en-US"/>
          </a:p>
        </p:txBody>
      </p:sp>
      <p:sp>
        <p:nvSpPr>
          <p:cNvPr id="5" name="Footer Placeholder 4">
            <a:extLst>
              <a:ext uri="{FF2B5EF4-FFF2-40B4-BE49-F238E27FC236}">
                <a16:creationId xmlns:a16="http://schemas.microsoft.com/office/drawing/2014/main" id="{FAF6B256-A6D7-C64E-850C-E3047E0AE7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C571AFC-19C9-559E-8F63-07F22AABF1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C578E5-6E4F-49E3-A445-C3903D1B0292}" type="slidenum">
              <a:rPr lang="en-US" smtClean="0"/>
              <a:t>‹#›</a:t>
            </a:fld>
            <a:endParaRPr lang="en-US"/>
          </a:p>
        </p:txBody>
      </p:sp>
    </p:spTree>
    <p:extLst>
      <p:ext uri="{BB962C8B-B14F-4D97-AF65-F5344CB8AC3E}">
        <p14:creationId xmlns:p14="http://schemas.microsoft.com/office/powerpoint/2010/main" val="167521302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9FEB21-FDE4-0221-C8E8-586F5BF45F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89713B-F16C-50F6-A733-2AAD0A7630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3B996-EE81-65B8-692D-F7AB97C017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9C392F-7A45-4968-8C6C-3BC076DC98C5}" type="datetimeFigureOut">
              <a:rPr lang="en-US" smtClean="0"/>
              <a:t>2/26/2025</a:t>
            </a:fld>
            <a:endParaRPr lang="en-US"/>
          </a:p>
        </p:txBody>
      </p:sp>
      <p:sp>
        <p:nvSpPr>
          <p:cNvPr id="5" name="Footer Placeholder 4">
            <a:extLst>
              <a:ext uri="{FF2B5EF4-FFF2-40B4-BE49-F238E27FC236}">
                <a16:creationId xmlns:a16="http://schemas.microsoft.com/office/drawing/2014/main" id="{F5290B75-B239-951F-4728-434E82AB5B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96E34EA-ADA6-9E76-12A1-321617C096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4E8F91-9BC2-4759-A9C4-255E0EB461EC}" type="slidenum">
              <a:rPr lang="en-US" smtClean="0"/>
              <a:t>‹#›</a:t>
            </a:fld>
            <a:endParaRPr lang="en-US"/>
          </a:p>
        </p:txBody>
      </p:sp>
    </p:spTree>
    <p:extLst>
      <p:ext uri="{BB962C8B-B14F-4D97-AF65-F5344CB8AC3E}">
        <p14:creationId xmlns:p14="http://schemas.microsoft.com/office/powerpoint/2010/main" val="190503060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2/26/2025</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98110012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hf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www.ncbi.nlm.nih.gov/pmc/articles/PMC6794131/" TargetMode="External"/><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hyperlink" Target="https://dx.doi.org/10.1590%2F1516-4446-2018-0183"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Layout" Target="../diagrams/layout1.xml"/><Relationship Id="rId7" Type="http://schemas.openxmlformats.org/officeDocument/2006/relationships/image" Target="../media/image23.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5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53.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0.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6.png"/><Relationship Id="rId1" Type="http://schemas.openxmlformats.org/officeDocument/2006/relationships/slideLayout" Target="../slideLayouts/slideLayout15.xml"/><Relationship Id="rId4" Type="http://schemas.openxmlformats.org/officeDocument/2006/relationships/image" Target="../media/image57.emf"/></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gif"/><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65.jp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68.jpg"/><Relationship Id="rId4" Type="http://schemas.openxmlformats.org/officeDocument/2006/relationships/image" Target="../media/image67.jp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hyperlink" Target="https://www.maripossawellness.com/shop/maripossa-wellness-stress-relief-kit" TargetMode="External"/><Relationship Id="rId2" Type="http://schemas.openxmlformats.org/officeDocument/2006/relationships/image" Target="../media/image80.jpe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hyperlink" Target="https://www.maripossawellness.com/shop/maripossa-wellness-stress-relief-kit" TargetMode="External"/><Relationship Id="rId2" Type="http://schemas.openxmlformats.org/officeDocument/2006/relationships/image" Target="../media/image82.jp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hyperlink" Target="https://www.maripossawellness.com/shop/maripossa-wellness-stress-relief-kit" TargetMode="External"/><Relationship Id="rId2" Type="http://schemas.openxmlformats.org/officeDocument/2006/relationships/image" Target="../media/image83.jpg"/><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hyperlink" Target="https://pixabay.com/en/boy-teenager-teenage-boy-young-2691492/"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25.xml"/><Relationship Id="rId5" Type="http://schemas.openxmlformats.org/officeDocument/2006/relationships/image" Target="../media/image88.png"/><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hyperlink" Target="https://www.peakpx.com/506811/canada-flag/2560x1440-wallpaper"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25.xml"/><Relationship Id="rId5" Type="http://schemas.openxmlformats.org/officeDocument/2006/relationships/hyperlink" Target="https://svgsilh.com/image/159810.html" TargetMode="External"/><Relationship Id="rId4" Type="http://schemas.openxmlformats.org/officeDocument/2006/relationships/image" Target="../media/image91.svg"/></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hyperlink" Target="https://www.pexels.com/photo/woman-in-long-sleeve-surprised-by-virtual-reality-3761265/"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frontiersin.org/articles/10.3389/fnhum.2020.00192/full" TargetMode="External"/><Relationship Id="rId2" Type="http://schemas.openxmlformats.org/officeDocument/2006/relationships/image" Target="../media/image93.jpg"/><Relationship Id="rId1" Type="http://schemas.openxmlformats.org/officeDocument/2006/relationships/slideLayout" Target="../slideLayouts/slideLayout25.xml"/><Relationship Id="rId6" Type="http://schemas.openxmlformats.org/officeDocument/2006/relationships/hyperlink" Target="https://www.pexels.com/photo/woman-getting-a-head-massage-3985310/" TargetMode="External"/><Relationship Id="rId5" Type="http://schemas.openxmlformats.org/officeDocument/2006/relationships/image" Target="../media/image94.jpeg"/><Relationship Id="rId4" Type="http://schemas.openxmlformats.org/officeDocument/2006/relationships/hyperlink" Target="https://creativecommons.org/licenses/by/3.0/"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95.png"/><Relationship Id="rId7" Type="http://schemas.openxmlformats.org/officeDocument/2006/relationships/hyperlink" Target="https://asiamd.com/tag/expressive-art-therapy/" TargetMode="Externa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image" Target="../media/image97.png"/><Relationship Id="rId5" Type="http://schemas.openxmlformats.org/officeDocument/2006/relationships/hyperlink" Target="https://svgsilh.com/image/34518.html" TargetMode="External"/><Relationship Id="rId4" Type="http://schemas.openxmlformats.org/officeDocument/2006/relationships/image" Target="../media/image96.svg"/></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25.xml"/><Relationship Id="rId5" Type="http://schemas.openxmlformats.org/officeDocument/2006/relationships/hyperlink" Target="https://www.pikist.com/free-photo-sadlx" TargetMode="External"/><Relationship Id="rId4" Type="http://schemas.openxmlformats.org/officeDocument/2006/relationships/image" Target="../media/image9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9.xml"/><Relationship Id="rId1" Type="http://schemas.openxmlformats.org/officeDocument/2006/relationships/slideLayout" Target="../slideLayouts/slideLayout25.xml"/><Relationship Id="rId5" Type="http://schemas.openxmlformats.org/officeDocument/2006/relationships/hyperlink" Target="https://creativecommons.org/licenses/by-nc/3.0/" TargetMode="External"/><Relationship Id="rId4" Type="http://schemas.openxmlformats.org/officeDocument/2006/relationships/hyperlink" Target="https://www.flickr.com/photos/genomegov/27058469155"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42.xml"/><Relationship Id="rId1" Type="http://schemas.openxmlformats.org/officeDocument/2006/relationships/slideLayout" Target="../slideLayouts/slideLayout25.xml"/><Relationship Id="rId5" Type="http://schemas.openxmlformats.org/officeDocument/2006/relationships/hyperlink" Target="https://creativecommons.org/licenses/by-nc-sa/3.0/" TargetMode="External"/><Relationship Id="rId4" Type="http://schemas.openxmlformats.org/officeDocument/2006/relationships/hyperlink" Target="https://www.middleeastmonitor.com/20181218-israel-sentences-palestinian-boy-to-35-years-in-jail/"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hyperlink" Target="https://www.pexels.com/video/mother-and-daughter-bonding-629666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4.xml"/><Relationship Id="rId1" Type="http://schemas.openxmlformats.org/officeDocument/2006/relationships/slideLayout" Target="../slideLayouts/slideLayout62.xml"/><Relationship Id="rId5" Type="http://schemas.openxmlformats.org/officeDocument/2006/relationships/image" Target="../media/image109.svg"/><Relationship Id="rId4" Type="http://schemas.openxmlformats.org/officeDocument/2006/relationships/image" Target="../media/image108.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9E4CB-96A0-0B0D-3F76-F3D419C39249}"/>
              </a:ext>
            </a:extLst>
          </p:cNvPr>
          <p:cNvSpPr txBox="1">
            <a:spLocks/>
          </p:cNvSpPr>
          <p:nvPr/>
        </p:nvSpPr>
        <p:spPr>
          <a:xfrm>
            <a:off x="274983" y="1143000"/>
            <a:ext cx="10316817" cy="1979985"/>
          </a:xfrm>
          <a:prstGeom prst="rect">
            <a:avLst/>
          </a:prstGeom>
        </p:spPr>
        <p:txBody>
          <a:bodyPr>
            <a:normAutofit fontScale="975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fontAlgn="auto">
              <a:spcAft>
                <a:spcPts val="0"/>
              </a:spcAft>
            </a:pPr>
            <a:r>
              <a:rPr lang="en-US" sz="28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Integrative Approaches for Common Adolescent and Young Adult (AYA) Conditions: </a:t>
            </a:r>
          </a:p>
          <a:p>
            <a:pPr fontAlgn="auto">
              <a:spcAft>
                <a:spcPts val="0"/>
              </a:spcAft>
            </a:pPr>
            <a:endParaRPr lang="en-US" sz="2800" b="1" kern="1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a:p>
            <a:pPr fontAlgn="auto">
              <a:spcAft>
                <a:spcPts val="0"/>
              </a:spcAft>
            </a:pPr>
            <a:r>
              <a:rPr lang="en-US" sz="28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Anxiety, Sleep Disorders, and Disordered Eating</a:t>
            </a:r>
            <a:endParaRPr lang="en-US" sz="2400" dirty="0">
              <a:solidFill>
                <a:schemeClr val="tx1"/>
              </a:solidFill>
            </a:endParaRPr>
          </a:p>
        </p:txBody>
      </p:sp>
      <p:pic>
        <p:nvPicPr>
          <p:cNvPr id="5" name="Picture 7" descr="Maria Mascarenhas">
            <a:extLst>
              <a:ext uri="{FF2B5EF4-FFF2-40B4-BE49-F238E27FC236}">
                <a16:creationId xmlns:a16="http://schemas.microsoft.com/office/drawing/2014/main" id="{1DB6C9C1-43C0-1A01-8ED5-848893C8AA4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6572"/>
          <a:stretch/>
        </p:blipFill>
        <p:spPr bwMode="auto">
          <a:xfrm>
            <a:off x="3190461" y="4724400"/>
            <a:ext cx="1422933" cy="1393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David Miller">
            <a:extLst>
              <a:ext uri="{FF2B5EF4-FFF2-40B4-BE49-F238E27FC236}">
                <a16:creationId xmlns:a16="http://schemas.microsoft.com/office/drawing/2014/main" id="{0A948566-FB5E-8202-2771-75D4044062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014"/>
          <a:stretch/>
        </p:blipFill>
        <p:spPr bwMode="auto">
          <a:xfrm>
            <a:off x="1752600" y="4724400"/>
            <a:ext cx="1295400" cy="13931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erson with curly hair smiling&#10;&#10;AI-generated content may be incorrect.">
            <a:extLst>
              <a:ext uri="{FF2B5EF4-FFF2-40B4-BE49-F238E27FC236}">
                <a16:creationId xmlns:a16="http://schemas.microsoft.com/office/drawing/2014/main" id="{76388B04-6A65-728A-10DA-900496CA80DA}"/>
              </a:ext>
            </a:extLst>
          </p:cNvPr>
          <p:cNvPicPr>
            <a:picLocks noChangeAspect="1"/>
          </p:cNvPicPr>
          <p:nvPr/>
        </p:nvPicPr>
        <p:blipFill>
          <a:blip r:embed="rId5"/>
          <a:stretch>
            <a:fillRect/>
          </a:stretch>
        </p:blipFill>
        <p:spPr>
          <a:xfrm>
            <a:off x="390939" y="4737952"/>
            <a:ext cx="1219200" cy="1383161"/>
          </a:xfrm>
          <a:prstGeom prst="rect">
            <a:avLst/>
          </a:prstGeom>
        </p:spPr>
      </p:pic>
      <p:sp>
        <p:nvSpPr>
          <p:cNvPr id="14" name="TextBox 13">
            <a:extLst>
              <a:ext uri="{FF2B5EF4-FFF2-40B4-BE49-F238E27FC236}">
                <a16:creationId xmlns:a16="http://schemas.microsoft.com/office/drawing/2014/main" id="{88869038-2DCE-5DD8-0DDD-E0CC086C3030}"/>
              </a:ext>
            </a:extLst>
          </p:cNvPr>
          <p:cNvSpPr txBox="1"/>
          <p:nvPr/>
        </p:nvSpPr>
        <p:spPr>
          <a:xfrm>
            <a:off x="274983" y="3190336"/>
            <a:ext cx="6583017" cy="338554"/>
          </a:xfrm>
          <a:prstGeom prst="rect">
            <a:avLst/>
          </a:prstGeom>
          <a:noFill/>
        </p:spPr>
        <p:txBody>
          <a:bodyPr wrap="square">
            <a:spAutoFit/>
          </a:bodyPr>
          <a:lstStyle/>
          <a:p>
            <a:r>
              <a:rPr lang="en-US" sz="1600" b="1" i="0" dirty="0">
                <a:solidFill>
                  <a:srgbClr val="222222"/>
                </a:solidFill>
                <a:effectLst/>
                <a:latin typeface="Gibson-Book"/>
              </a:rPr>
              <a:t>Melanie A. Gold</a:t>
            </a:r>
            <a:r>
              <a:rPr lang="en-US" sz="1600" b="0" i="0" dirty="0">
                <a:solidFill>
                  <a:srgbClr val="222222"/>
                </a:solidFill>
                <a:effectLst/>
                <a:latin typeface="Gibson-Book"/>
              </a:rPr>
              <a:t>, </a:t>
            </a:r>
            <a:r>
              <a:rPr lang="en-US" sz="1600" b="1" i="0" dirty="0">
                <a:solidFill>
                  <a:srgbClr val="222222"/>
                </a:solidFill>
                <a:effectLst/>
                <a:latin typeface="Gibson-Book"/>
              </a:rPr>
              <a:t>DO, DMQ, DABMA </a:t>
            </a:r>
            <a:r>
              <a:rPr lang="en-US" sz="1600" b="0" i="0" dirty="0">
                <a:solidFill>
                  <a:srgbClr val="222222"/>
                </a:solidFill>
                <a:effectLst/>
                <a:latin typeface="Gibson-Book"/>
              </a:rPr>
              <a:t>Columbia University, New York, NY, USA</a:t>
            </a:r>
            <a:endParaRPr lang="en-US" sz="1600" dirty="0"/>
          </a:p>
        </p:txBody>
      </p:sp>
      <p:sp>
        <p:nvSpPr>
          <p:cNvPr id="16" name="TextBox 15">
            <a:extLst>
              <a:ext uri="{FF2B5EF4-FFF2-40B4-BE49-F238E27FC236}">
                <a16:creationId xmlns:a16="http://schemas.microsoft.com/office/drawing/2014/main" id="{42F9CD9E-07F7-691D-7A75-6FCD93C3E9E0}"/>
              </a:ext>
            </a:extLst>
          </p:cNvPr>
          <p:cNvSpPr txBox="1"/>
          <p:nvPr/>
        </p:nvSpPr>
        <p:spPr>
          <a:xfrm>
            <a:off x="274983" y="3530025"/>
            <a:ext cx="6135756" cy="584775"/>
          </a:xfrm>
          <a:prstGeom prst="rect">
            <a:avLst/>
          </a:prstGeom>
          <a:noFill/>
        </p:spPr>
        <p:txBody>
          <a:bodyPr wrap="square">
            <a:spAutoFit/>
          </a:bodyPr>
          <a:lstStyle/>
          <a:p>
            <a:r>
              <a:rPr lang="en-US" sz="1600" b="1" i="0" dirty="0">
                <a:solidFill>
                  <a:srgbClr val="222222"/>
                </a:solidFill>
                <a:effectLst/>
                <a:latin typeface="Gibson-Book"/>
              </a:rPr>
              <a:t>Maria R. </a:t>
            </a:r>
            <a:r>
              <a:rPr lang="en-US" sz="1600" b="1" i="0" dirty="0" err="1">
                <a:solidFill>
                  <a:srgbClr val="222222"/>
                </a:solidFill>
                <a:effectLst/>
                <a:latin typeface="Gibson-Book"/>
              </a:rPr>
              <a:t>Mascarenhas</a:t>
            </a:r>
            <a:r>
              <a:rPr lang="en-US" sz="1600" b="0" i="0" dirty="0">
                <a:solidFill>
                  <a:srgbClr val="222222"/>
                </a:solidFill>
                <a:effectLst/>
                <a:latin typeface="Gibson-Book"/>
              </a:rPr>
              <a:t>, </a:t>
            </a:r>
            <a:r>
              <a:rPr lang="en-US" sz="1600" b="1" i="0" dirty="0">
                <a:solidFill>
                  <a:srgbClr val="222222"/>
                </a:solidFill>
                <a:effectLst/>
                <a:latin typeface="Gibson-Book"/>
              </a:rPr>
              <a:t>MBBS</a:t>
            </a:r>
            <a:r>
              <a:rPr lang="en-US" sz="1600" b="0" i="0" dirty="0">
                <a:solidFill>
                  <a:srgbClr val="222222"/>
                </a:solidFill>
                <a:effectLst/>
                <a:latin typeface="Gibson-Book"/>
              </a:rPr>
              <a:t> Children's Hospital of Philadelphia; University of Pennsylvania, Philadelphia, PA, USA</a:t>
            </a:r>
            <a:endParaRPr lang="en-US" sz="1600" dirty="0"/>
          </a:p>
        </p:txBody>
      </p:sp>
      <p:sp>
        <p:nvSpPr>
          <p:cNvPr id="18" name="TextBox 17">
            <a:extLst>
              <a:ext uri="{FF2B5EF4-FFF2-40B4-BE49-F238E27FC236}">
                <a16:creationId xmlns:a16="http://schemas.microsoft.com/office/drawing/2014/main" id="{7F2B82E2-B4D3-CB90-3A10-7859546845B2}"/>
              </a:ext>
            </a:extLst>
          </p:cNvPr>
          <p:cNvSpPr txBox="1"/>
          <p:nvPr/>
        </p:nvSpPr>
        <p:spPr>
          <a:xfrm>
            <a:off x="274982" y="4114800"/>
            <a:ext cx="6202017" cy="338554"/>
          </a:xfrm>
          <a:prstGeom prst="rect">
            <a:avLst/>
          </a:prstGeom>
          <a:noFill/>
        </p:spPr>
        <p:txBody>
          <a:bodyPr wrap="square">
            <a:spAutoFit/>
          </a:bodyPr>
          <a:lstStyle/>
          <a:p>
            <a:r>
              <a:rPr lang="en-US" sz="1600" b="1" i="0" dirty="0">
                <a:solidFill>
                  <a:srgbClr val="222222"/>
                </a:solidFill>
                <a:effectLst/>
                <a:latin typeface="Gibson-Book"/>
              </a:rPr>
              <a:t>David W. Miller</a:t>
            </a:r>
            <a:r>
              <a:rPr lang="en-US" sz="1600" b="0" i="0" dirty="0">
                <a:solidFill>
                  <a:srgbClr val="222222"/>
                </a:solidFill>
                <a:effectLst/>
                <a:latin typeface="Gibson-Book"/>
              </a:rPr>
              <a:t>, </a:t>
            </a:r>
            <a:r>
              <a:rPr lang="en-US" sz="1600" b="1" i="0" dirty="0">
                <a:solidFill>
                  <a:srgbClr val="222222"/>
                </a:solidFill>
                <a:effectLst/>
                <a:latin typeface="Gibson-Book"/>
              </a:rPr>
              <a:t>MD, LAc </a:t>
            </a:r>
            <a:r>
              <a:rPr lang="en-US" sz="1600" b="0" i="0" dirty="0">
                <a:solidFill>
                  <a:srgbClr val="222222"/>
                </a:solidFill>
                <a:effectLst/>
                <a:latin typeface="Gibson-Book"/>
              </a:rPr>
              <a:t>UH Connor Whole Health, Cleveland, OH, USA</a:t>
            </a:r>
            <a:endParaRPr lang="en-US" sz="1600" dirty="0"/>
          </a:p>
        </p:txBody>
      </p:sp>
      <p:pic>
        <p:nvPicPr>
          <p:cNvPr id="1026" name="Picture 2" descr="2025 International Congress on Integrative Medicine and Health">
            <a:extLst>
              <a:ext uri="{FF2B5EF4-FFF2-40B4-BE49-F238E27FC236}">
                <a16:creationId xmlns:a16="http://schemas.microsoft.com/office/drawing/2014/main" id="{733CF946-8291-B151-901D-1475C55A79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3294016"/>
            <a:ext cx="4038600" cy="145389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46D354-C5DA-4110-292E-D962D9170AD7}"/>
              </a:ext>
            </a:extLst>
          </p:cNvPr>
          <p:cNvSpPr txBox="1"/>
          <p:nvPr/>
        </p:nvSpPr>
        <p:spPr>
          <a:xfrm>
            <a:off x="7924800" y="5105400"/>
            <a:ext cx="3276600" cy="400110"/>
          </a:xfrm>
          <a:prstGeom prst="rect">
            <a:avLst/>
          </a:prstGeom>
          <a:noFill/>
        </p:spPr>
        <p:txBody>
          <a:bodyPr wrap="square" rtlCol="0">
            <a:spAutoFit/>
          </a:bodyPr>
          <a:lstStyle/>
          <a:p>
            <a:r>
              <a:rPr lang="en-US" b="1" dirty="0">
                <a:latin typeface="Aptos Black" panose="020F0502020204030204" pitchFamily="34" charset="0"/>
                <a:cs typeface="Aharoni" panose="02010803020104030203" pitchFamily="2" charset="-79"/>
              </a:rPr>
              <a:t>Thursday, March 6, 2025</a:t>
            </a:r>
          </a:p>
        </p:txBody>
      </p:sp>
      <p:sp>
        <p:nvSpPr>
          <p:cNvPr id="21" name="TextBox 20">
            <a:extLst>
              <a:ext uri="{FF2B5EF4-FFF2-40B4-BE49-F238E27FC236}">
                <a16:creationId xmlns:a16="http://schemas.microsoft.com/office/drawing/2014/main" id="{9D7EEF48-7BEF-F09F-87A8-D666CFD3F0AF}"/>
              </a:ext>
            </a:extLst>
          </p:cNvPr>
          <p:cNvSpPr txBox="1"/>
          <p:nvPr/>
        </p:nvSpPr>
        <p:spPr>
          <a:xfrm>
            <a:off x="1295400" y="376743"/>
            <a:ext cx="8572500" cy="461665"/>
          </a:xfrm>
          <a:prstGeom prst="rect">
            <a:avLst/>
          </a:prstGeom>
          <a:noFill/>
        </p:spPr>
        <p:txBody>
          <a:bodyPr wrap="square">
            <a:spAutoFit/>
          </a:bodyPr>
          <a:lstStyle/>
          <a:p>
            <a:r>
              <a:rPr lang="en-US" sz="2400" b="0" i="0" dirty="0">
                <a:solidFill>
                  <a:srgbClr val="095AA6"/>
                </a:solidFill>
                <a:effectLst/>
                <a:latin typeface="Aptos Black" panose="020B0004020202020204" pitchFamily="34" charset="0"/>
              </a:rPr>
              <a:t>Academic Consortium for Integrative Medicine &amp; Health</a:t>
            </a:r>
            <a:endParaRPr lang="en-US" sz="2400" dirty="0">
              <a:solidFill>
                <a:srgbClr val="095AA6"/>
              </a:solidFill>
              <a:latin typeface="Aptos Black" panose="020B0004020202020204" pitchFamily="34" charset="0"/>
            </a:endParaRPr>
          </a:p>
        </p:txBody>
      </p:sp>
    </p:spTree>
    <p:extLst>
      <p:ext uri="{BB962C8B-B14F-4D97-AF65-F5344CB8AC3E}">
        <p14:creationId xmlns:p14="http://schemas.microsoft.com/office/powerpoint/2010/main" val="3303614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871B8-7B4A-F133-EA7C-BAB91000D63B}"/>
              </a:ext>
            </a:extLst>
          </p:cNvPr>
          <p:cNvSpPr>
            <a:spLocks noGrp="1"/>
          </p:cNvSpPr>
          <p:nvPr>
            <p:ph type="ctrTitle"/>
          </p:nvPr>
        </p:nvSpPr>
        <p:spPr>
          <a:xfrm>
            <a:off x="533401" y="458851"/>
            <a:ext cx="11119314" cy="693655"/>
          </a:xfrm>
        </p:spPr>
        <p:txBody>
          <a:bodyPr wrap="square" anchor="t">
            <a:normAutofit/>
          </a:bodyPr>
          <a:lstStyle/>
          <a:p>
            <a:r>
              <a:rPr lang="en-US"/>
              <a:t>Regardless – anxiety is a neurobiologic circuit</a:t>
            </a:r>
            <a:endParaRPr lang="en-US" dirty="0"/>
          </a:p>
        </p:txBody>
      </p:sp>
      <p:sp>
        <p:nvSpPr>
          <p:cNvPr id="16" name="Text Placeholder 3">
            <a:extLst>
              <a:ext uri="{FF2B5EF4-FFF2-40B4-BE49-F238E27FC236}">
                <a16:creationId xmlns:a16="http://schemas.microsoft.com/office/drawing/2014/main" id="{C3EBBDA1-459F-8B9E-43A7-74DE41121959}"/>
              </a:ext>
            </a:extLst>
          </p:cNvPr>
          <p:cNvSpPr>
            <a:spLocks noGrp="1"/>
          </p:cNvSpPr>
          <p:nvPr>
            <p:ph type="body" sz="quarter" idx="12"/>
          </p:nvPr>
        </p:nvSpPr>
        <p:spPr>
          <a:xfrm>
            <a:off x="533400" y="1306513"/>
            <a:ext cx="6553200" cy="4484687"/>
          </a:xfrm>
        </p:spPr>
        <p:txBody>
          <a:bodyPr wrap="square" anchor="t">
            <a:normAutofit/>
          </a:bodyPr>
          <a:lstStyle/>
          <a:p>
            <a:r>
              <a:rPr lang="en-US" dirty="0"/>
              <a:t>Adolescents frequently appreciate “a” science of anxiety explanation – destigmatize</a:t>
            </a:r>
          </a:p>
          <a:p>
            <a:endParaRPr lang="en-US" dirty="0"/>
          </a:p>
          <a:p>
            <a:r>
              <a:rPr lang="en-US" b="1" dirty="0"/>
              <a:t>Neocortex </a:t>
            </a:r>
            <a:r>
              <a:rPr lang="en-US" dirty="0"/>
              <a:t>– responds to cognitive interventions</a:t>
            </a:r>
          </a:p>
          <a:p>
            <a:r>
              <a:rPr lang="en-US" b="1" dirty="0"/>
              <a:t>Limbic system </a:t>
            </a:r>
            <a:r>
              <a:rPr lang="en-US" dirty="0"/>
              <a:t>– responds to emotional modulators</a:t>
            </a:r>
          </a:p>
          <a:p>
            <a:r>
              <a:rPr lang="en-US" b="1" dirty="0"/>
              <a:t>Brainstem</a:t>
            </a:r>
            <a:r>
              <a:rPr lang="en-US" dirty="0"/>
              <a:t> – responds to physical signals</a:t>
            </a:r>
          </a:p>
          <a:p>
            <a:r>
              <a:rPr lang="en-US" b="1" dirty="0"/>
              <a:t>Body</a:t>
            </a:r>
            <a:r>
              <a:rPr lang="en-US" dirty="0"/>
              <a:t> – reflects anxiety in body postures and muscle tone</a:t>
            </a:r>
          </a:p>
          <a:p>
            <a:endParaRPr lang="en-US" dirty="0"/>
          </a:p>
          <a:p>
            <a:r>
              <a:rPr lang="en-US" b="1" dirty="0"/>
              <a:t>All levels interrelate!!!</a:t>
            </a:r>
          </a:p>
          <a:p>
            <a:endParaRPr lang="en-US" dirty="0"/>
          </a:p>
        </p:txBody>
      </p:sp>
      <p:sp>
        <p:nvSpPr>
          <p:cNvPr id="5" name="TextBox 4">
            <a:extLst>
              <a:ext uri="{FF2B5EF4-FFF2-40B4-BE49-F238E27FC236}">
                <a16:creationId xmlns:a16="http://schemas.microsoft.com/office/drawing/2014/main" id="{2A9E0F2B-A9CB-B640-433B-D5F136B211DC}"/>
              </a:ext>
            </a:extLst>
          </p:cNvPr>
          <p:cNvSpPr txBox="1"/>
          <p:nvPr/>
        </p:nvSpPr>
        <p:spPr>
          <a:xfrm>
            <a:off x="7997553" y="4038600"/>
            <a:ext cx="2819400" cy="1994392"/>
          </a:xfrm>
          <a:prstGeom prst="rect">
            <a:avLst/>
          </a:prstGeom>
          <a:noFill/>
        </p:spPr>
        <p:txBody>
          <a:bodyPr wrap="square" rtlCol="0">
            <a:spAutoFit/>
          </a:bodyPr>
          <a:lstStyle/>
          <a:p>
            <a:r>
              <a:rPr lang="en-US" sz="1600" b="1" dirty="0">
                <a:solidFill>
                  <a:srgbClr val="1B1B1B"/>
                </a:solidFill>
                <a:latin typeface="Roboto Mono Web"/>
              </a:rPr>
              <a:t>NOTE:  Triune brain theory is known to be limited!</a:t>
            </a:r>
          </a:p>
          <a:p>
            <a:r>
              <a:rPr lang="en-US" sz="1600" b="1" dirty="0">
                <a:solidFill>
                  <a:srgbClr val="1B1B1B"/>
                </a:solidFill>
                <a:latin typeface="Roboto Mono Web"/>
              </a:rPr>
              <a:t> </a:t>
            </a:r>
            <a:r>
              <a:rPr lang="en-US" sz="1100" i="0" dirty="0">
                <a:solidFill>
                  <a:srgbClr val="1B1B1B"/>
                </a:solidFill>
                <a:effectLst/>
                <a:latin typeface="Roboto Mono Web"/>
              </a:rPr>
              <a:t>Steffen </a:t>
            </a:r>
            <a:r>
              <a:rPr lang="en-US" sz="1100" b="0" i="0" dirty="0">
                <a:solidFill>
                  <a:srgbClr val="1B1B1B"/>
                </a:solidFill>
                <a:effectLst/>
                <a:latin typeface="Roboto Mono Web"/>
              </a:rPr>
              <a:t>PR, Hedges D, Matheson R. The Brain Is Adaptive Not Triune: How the Brain Responds to Threat, Challenge, and Change. Front Psychiatry. 2022 Apr 1;13:802606. </a:t>
            </a:r>
            <a:r>
              <a:rPr lang="en-US" sz="1100" b="0" i="0" dirty="0" err="1">
                <a:solidFill>
                  <a:srgbClr val="1B1B1B"/>
                </a:solidFill>
                <a:effectLst/>
                <a:latin typeface="Roboto Mono Web"/>
              </a:rPr>
              <a:t>doi</a:t>
            </a:r>
            <a:r>
              <a:rPr lang="en-US" sz="1100" b="0" i="0" dirty="0">
                <a:solidFill>
                  <a:srgbClr val="1B1B1B"/>
                </a:solidFill>
                <a:effectLst/>
                <a:latin typeface="Roboto Mono Web"/>
              </a:rPr>
              <a:t>: 10.3389/fpsyt.2022.802606. PMID: 35432041; PMCID: PMC9010774.</a:t>
            </a:r>
            <a:endParaRPr lang="en-US" sz="1100" dirty="0"/>
          </a:p>
        </p:txBody>
      </p:sp>
      <p:pic>
        <p:nvPicPr>
          <p:cNvPr id="3074" name="Picture 2" descr="Rewiring the Traumatized, Triune (3 Part) Brain during this pandemic —  Resolve">
            <a:extLst>
              <a:ext uri="{FF2B5EF4-FFF2-40B4-BE49-F238E27FC236}">
                <a16:creationId xmlns:a16="http://schemas.microsoft.com/office/drawing/2014/main" id="{BDC70F3E-D837-C83C-EA43-FD65520CE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111257"/>
            <a:ext cx="3726907" cy="243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940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http://www.neurobiography.info/images/teaching/sensory_homunculi.gif">
            <a:extLst>
              <a:ext uri="{FF2B5EF4-FFF2-40B4-BE49-F238E27FC236}">
                <a16:creationId xmlns:a16="http://schemas.microsoft.com/office/drawing/2014/main" id="{2AAA59CB-B4E4-4075-B1F5-BBC16A52B49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28148" y="2514600"/>
            <a:ext cx="4924567" cy="19735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E0F5E97-9970-4B15-9AC8-9FDCF97CC50F}"/>
              </a:ext>
            </a:extLst>
          </p:cNvPr>
          <p:cNvSpPr txBox="1"/>
          <p:nvPr/>
        </p:nvSpPr>
        <p:spPr bwMode="gray">
          <a:xfrm>
            <a:off x="457200" y="458851"/>
            <a:ext cx="11195515" cy="1065149"/>
          </a:xfrm>
          <a:prstGeom prst="rect">
            <a:avLst/>
          </a:prstGeom>
          <a:noFill/>
          <a:ln>
            <a:noFill/>
          </a:ln>
        </p:spPr>
        <p:txBody>
          <a:bodyPr vert="horz" wrap="square" lIns="91440" tIns="45720" rIns="91440" bIns="45720" numCol="1" anchor="t" anchorCtr="0" compatLnSpc="1">
            <a:prstTxWarp prst="textNoShape">
              <a:avLst/>
            </a:prstTxWarp>
            <a:normAutofit/>
          </a:bodyPr>
          <a:lstStyle/>
          <a:p>
            <a:pPr eaLnBrk="0" hangingPunct="0">
              <a:lnSpc>
                <a:spcPct val="90000"/>
              </a:lnSpc>
              <a:spcBef>
                <a:spcPct val="0"/>
              </a:spcBef>
              <a:spcAft>
                <a:spcPts val="600"/>
              </a:spcAft>
            </a:pPr>
            <a:r>
              <a:rPr lang="en-US" sz="1400" b="1" i="0" dirty="0">
                <a:solidFill>
                  <a:srgbClr val="C61D23"/>
                </a:solidFill>
                <a:latin typeface="+mj-lt"/>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Braz J Psychiatry</a:t>
            </a:r>
            <a:r>
              <a:rPr lang="en-US" sz="1400" b="1" i="0" dirty="0">
                <a:solidFill>
                  <a:srgbClr val="C61D23"/>
                </a:solidFill>
                <a:latin typeface="+mj-lt"/>
                <a:ea typeface="Verdana" panose="020B0604030504040204" pitchFamily="34" charset="0"/>
                <a:cs typeface="Arial" panose="020B0604020202020204" pitchFamily="34" charset="0"/>
              </a:rPr>
              <a:t>. 2019 May-Jun; 41(3): 261–269.</a:t>
            </a:r>
          </a:p>
          <a:p>
            <a:pPr eaLnBrk="0" hangingPunct="0">
              <a:lnSpc>
                <a:spcPct val="90000"/>
              </a:lnSpc>
              <a:spcBef>
                <a:spcPct val="0"/>
              </a:spcBef>
              <a:spcAft>
                <a:spcPts val="600"/>
              </a:spcAft>
            </a:pPr>
            <a:r>
              <a:rPr lang="en-US" sz="1400" b="1" i="0" dirty="0">
                <a:solidFill>
                  <a:srgbClr val="C61D23"/>
                </a:solidFill>
                <a:latin typeface="+mj-lt"/>
                <a:ea typeface="Verdana" panose="020B0604030504040204" pitchFamily="34" charset="0"/>
                <a:cs typeface="Arial" panose="020B0604020202020204" pitchFamily="34" charset="0"/>
              </a:rPr>
              <a:t>Published online 2018 Dec 6. </a:t>
            </a:r>
            <a:r>
              <a:rPr lang="en-US" sz="1400" b="1" i="0" dirty="0" err="1">
                <a:solidFill>
                  <a:srgbClr val="C61D23"/>
                </a:solidFill>
                <a:latin typeface="+mj-lt"/>
                <a:ea typeface="Verdana" panose="020B0604030504040204" pitchFamily="34" charset="0"/>
                <a:cs typeface="Arial" panose="020B0604020202020204" pitchFamily="34" charset="0"/>
              </a:rPr>
              <a:t>doi</a:t>
            </a:r>
            <a:r>
              <a:rPr lang="en-US" sz="1400" b="1" i="0" dirty="0">
                <a:solidFill>
                  <a:srgbClr val="C61D23"/>
                </a:solidFill>
                <a:latin typeface="+mj-lt"/>
                <a:ea typeface="Verdana" panose="020B0604030504040204" pitchFamily="34" charset="0"/>
                <a:cs typeface="Arial" panose="020B0604020202020204" pitchFamily="34" charset="0"/>
              </a:rPr>
              <a:t>: </a:t>
            </a:r>
            <a:r>
              <a:rPr lang="en-US" sz="1400" b="1" i="0" dirty="0">
                <a:solidFill>
                  <a:srgbClr val="C61D23"/>
                </a:solidFill>
                <a:latin typeface="+mj-lt"/>
                <a:ea typeface="Verdana" panose="020B060403050404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10.1590/1516-4446-2018-0183</a:t>
            </a:r>
            <a:endParaRPr lang="en-US" sz="1400" b="1" i="0" dirty="0">
              <a:solidFill>
                <a:srgbClr val="C61D23"/>
              </a:solidFill>
              <a:latin typeface="+mj-lt"/>
              <a:ea typeface="Verdana" panose="020B0604030504040204" pitchFamily="34" charset="0"/>
              <a:cs typeface="Arial" panose="020B0604020202020204" pitchFamily="34" charset="0"/>
            </a:endParaRPr>
          </a:p>
          <a:p>
            <a:pPr eaLnBrk="0" hangingPunct="0">
              <a:lnSpc>
                <a:spcPct val="90000"/>
              </a:lnSpc>
              <a:spcBef>
                <a:spcPct val="0"/>
              </a:spcBef>
              <a:spcAft>
                <a:spcPts val="600"/>
              </a:spcAft>
            </a:pPr>
            <a:r>
              <a:rPr lang="en-US" b="1" i="0" dirty="0">
                <a:solidFill>
                  <a:srgbClr val="C61D23"/>
                </a:solidFill>
                <a:latin typeface="+mj-lt"/>
                <a:ea typeface="Verdana" panose="020B0604030504040204" pitchFamily="34" charset="0"/>
                <a:cs typeface="Arial" panose="020B0604020202020204" pitchFamily="34" charset="0"/>
              </a:rPr>
              <a:t>From anatomy to function: the role of the somatosensory cortex in emotional regulation</a:t>
            </a:r>
            <a:endParaRPr lang="en-US" sz="1400" b="1" i="0" dirty="0">
              <a:solidFill>
                <a:srgbClr val="C61D23"/>
              </a:solidFill>
              <a:latin typeface="+mj-lt"/>
              <a:ea typeface="Verdan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01E7B37C-1155-4C63-AC9B-041E4921DEBC}"/>
              </a:ext>
            </a:extLst>
          </p:cNvPr>
          <p:cNvSpPr txBox="1"/>
          <p:nvPr/>
        </p:nvSpPr>
        <p:spPr bwMode="gray">
          <a:xfrm>
            <a:off x="494386" y="1600200"/>
            <a:ext cx="5937250" cy="4484687"/>
          </a:xfrm>
          <a:prstGeom prst="rect">
            <a:avLst/>
          </a:prstGeom>
          <a:noFill/>
          <a:ln>
            <a:noFill/>
          </a:ln>
        </p:spPr>
        <p:txBody>
          <a:bodyPr vert="horz" wrap="square" lIns="91440" tIns="45720" rIns="91440" bIns="45720" numCol="1" anchor="t" anchorCtr="0" compatLnSpc="1">
            <a:prstTxWarp prst="textNoShape">
              <a:avLst/>
            </a:prstTxWarp>
            <a:normAutofit lnSpcReduction="10000"/>
          </a:bodyPr>
          <a:lstStyle/>
          <a:p>
            <a:pPr marL="342900" indent="-342900" eaLnBrk="0" hangingPunct="0">
              <a:lnSpc>
                <a:spcPct val="90000"/>
              </a:lnSpc>
              <a:spcBef>
                <a:spcPct val="50000"/>
              </a:spcBef>
            </a:pPr>
            <a:r>
              <a:rPr lang="en-US" sz="1900" b="0" dirty="0">
                <a:solidFill>
                  <a:schemeClr val="tx1">
                    <a:lumMod val="50000"/>
                  </a:schemeClr>
                </a:solidFill>
                <a:latin typeface="+mn-lt"/>
                <a:ea typeface="Verdana" panose="020B0604030504040204" pitchFamily="34" charset="0"/>
              </a:rPr>
              <a:t>…a converging body of literature has shown that </a:t>
            </a:r>
            <a:r>
              <a:rPr lang="en-US" sz="1900" b="1" dirty="0">
                <a:solidFill>
                  <a:schemeClr val="tx1">
                    <a:lumMod val="50000"/>
                  </a:schemeClr>
                </a:solidFill>
                <a:latin typeface="+mn-lt"/>
                <a:ea typeface="Verdana" panose="020B0604030504040204" pitchFamily="34" charset="0"/>
              </a:rPr>
              <a:t>the somatosensory cortex also plays an important role in each stage of emotional processing</a:t>
            </a:r>
            <a:r>
              <a:rPr lang="en-US" sz="1900" b="0" dirty="0">
                <a:solidFill>
                  <a:schemeClr val="tx1">
                    <a:lumMod val="50000"/>
                  </a:schemeClr>
                </a:solidFill>
                <a:latin typeface="+mn-lt"/>
                <a:ea typeface="Verdana" panose="020B0604030504040204" pitchFamily="34" charset="0"/>
              </a:rPr>
              <a:t>, including identification of emotional significance in a stimulus, generation of emotional states, and regulation of emotion.</a:t>
            </a:r>
          </a:p>
          <a:p>
            <a:pPr marL="342900" indent="-342900" eaLnBrk="0" hangingPunct="0">
              <a:lnSpc>
                <a:spcPct val="90000"/>
              </a:lnSpc>
              <a:spcBef>
                <a:spcPct val="50000"/>
              </a:spcBef>
            </a:pPr>
            <a:endParaRPr lang="en-US" sz="1900" b="0" dirty="0">
              <a:solidFill>
                <a:schemeClr val="tx1">
                  <a:lumMod val="50000"/>
                </a:schemeClr>
              </a:solidFill>
              <a:latin typeface="+mn-lt"/>
              <a:ea typeface="Verdana" panose="020B0604030504040204" pitchFamily="34" charset="0"/>
            </a:endParaRPr>
          </a:p>
          <a:p>
            <a:pPr marL="342900" indent="-342900" eaLnBrk="0" hangingPunct="0">
              <a:lnSpc>
                <a:spcPct val="90000"/>
              </a:lnSpc>
              <a:spcBef>
                <a:spcPct val="50000"/>
              </a:spcBef>
            </a:pPr>
            <a:r>
              <a:rPr lang="en-US" sz="1900" b="0" dirty="0">
                <a:solidFill>
                  <a:schemeClr val="tx1">
                    <a:lumMod val="50000"/>
                  </a:schemeClr>
                </a:solidFill>
                <a:latin typeface="+mn-lt"/>
                <a:ea typeface="Verdana" panose="020B0604030504040204" pitchFamily="34" charset="0"/>
              </a:rPr>
              <a:t>Importantly, studies conducted in </a:t>
            </a:r>
            <a:r>
              <a:rPr lang="en-US" sz="1900" b="1" dirty="0">
                <a:solidFill>
                  <a:schemeClr val="tx1">
                    <a:lumMod val="50000"/>
                  </a:schemeClr>
                </a:solidFill>
                <a:latin typeface="+mn-lt"/>
                <a:ea typeface="Verdana" panose="020B0604030504040204" pitchFamily="34" charset="0"/>
              </a:rPr>
              <a:t>individuals suffering from mental disorders associated with abnormal emotional regulation</a:t>
            </a:r>
            <a:r>
              <a:rPr lang="en-US" sz="1900" b="0" dirty="0">
                <a:solidFill>
                  <a:schemeClr val="tx1">
                    <a:lumMod val="50000"/>
                  </a:schemeClr>
                </a:solidFill>
                <a:latin typeface="+mn-lt"/>
                <a:ea typeface="Verdana" panose="020B0604030504040204" pitchFamily="34" charset="0"/>
              </a:rPr>
              <a:t>, such as major depression, bipolar disorder, schizophrenia, post-traumatic stress disorder, anxiety and panic disorders, specific phobia, obesity, and obsessive-compulsive disorder, have </a:t>
            </a:r>
            <a:r>
              <a:rPr lang="en-US" sz="1900" b="1" dirty="0">
                <a:solidFill>
                  <a:schemeClr val="tx1">
                    <a:lumMod val="50000"/>
                  </a:schemeClr>
                </a:solidFill>
                <a:latin typeface="+mn-lt"/>
                <a:ea typeface="Verdana" panose="020B0604030504040204" pitchFamily="34" charset="0"/>
              </a:rPr>
              <a:t>found structural and functional changes in the somatosensory cortex. </a:t>
            </a:r>
          </a:p>
        </p:txBody>
      </p:sp>
      <p:sp>
        <p:nvSpPr>
          <p:cNvPr id="3" name="Slide Number Placeholder 2">
            <a:extLst>
              <a:ext uri="{FF2B5EF4-FFF2-40B4-BE49-F238E27FC236}">
                <a16:creationId xmlns:a16="http://schemas.microsoft.com/office/drawing/2014/main" id="{FB39E35A-CF57-46AD-B48D-981C01BF4BD2}"/>
              </a:ext>
            </a:extLst>
          </p:cNvPr>
          <p:cNvSpPr>
            <a:spLocks noGrp="1"/>
          </p:cNvSpPr>
          <p:nvPr>
            <p:ph type="sldNum" sz="quarter" idx="4294967295"/>
          </p:nvPr>
        </p:nvSpPr>
        <p:spPr>
          <a:xfrm>
            <a:off x="0" y="0"/>
            <a:ext cx="0" cy="0"/>
          </a:xfrm>
          <a:ln/>
        </p:spPr>
        <p:txBody>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spcAft>
                <a:spcPts val="600"/>
              </a:spcAft>
              <a:defRPr/>
            </a:pPr>
            <a:fld id="{D2304B49-12B9-42E7-A97F-C538B715F096}" type="slidenum">
              <a:rPr lang="en-US" altLang="en-US" smtClean="0"/>
              <a:pPr>
                <a:spcAft>
                  <a:spcPts val="600"/>
                </a:spcAft>
                <a:defRPr/>
              </a:pPr>
              <a:t>11</a:t>
            </a:fld>
            <a:endParaRPr lang="en-US" altLang="en-US"/>
          </a:p>
        </p:txBody>
      </p:sp>
    </p:spTree>
    <p:extLst>
      <p:ext uri="{BB962C8B-B14F-4D97-AF65-F5344CB8AC3E}">
        <p14:creationId xmlns:p14="http://schemas.microsoft.com/office/powerpoint/2010/main" val="2577497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5BE79-D60F-D483-EDB6-6DBE5700C8B8}"/>
              </a:ext>
            </a:extLst>
          </p:cNvPr>
          <p:cNvSpPr>
            <a:spLocks noGrp="1"/>
          </p:cNvSpPr>
          <p:nvPr>
            <p:ph type="ctrTitle"/>
          </p:nvPr>
        </p:nvSpPr>
        <p:spPr/>
        <p:txBody>
          <a:bodyPr wrap="square" anchor="b">
            <a:normAutofit/>
          </a:bodyPr>
          <a:lstStyle/>
          <a:p>
            <a:r>
              <a:rPr lang="en-US" dirty="0"/>
              <a:t>Nonetheless – this is a useful structure</a:t>
            </a:r>
          </a:p>
        </p:txBody>
      </p:sp>
      <p:graphicFrame>
        <p:nvGraphicFramePr>
          <p:cNvPr id="12" name="Text Placeholder 2">
            <a:extLst>
              <a:ext uri="{FF2B5EF4-FFF2-40B4-BE49-F238E27FC236}">
                <a16:creationId xmlns:a16="http://schemas.microsoft.com/office/drawing/2014/main" id="{B3ED77B9-1A89-3084-B092-52CB0DEFDDE4}"/>
              </a:ext>
            </a:extLst>
          </p:cNvPr>
          <p:cNvGraphicFramePr/>
          <p:nvPr>
            <p:extLst>
              <p:ext uri="{D42A27DB-BD31-4B8C-83A1-F6EECF244321}">
                <p14:modId xmlns:p14="http://schemas.microsoft.com/office/powerpoint/2010/main" val="3575370118"/>
              </p:ext>
            </p:extLst>
          </p:nvPr>
        </p:nvGraphicFramePr>
        <p:xfrm>
          <a:off x="6193367" y="1631950"/>
          <a:ext cx="5687484" cy="4387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00" name="Picture 4" descr="800+ Golden Retriever Puppy Looking At The Camera Isolated Stock Photos,  Pictures &amp; Royalty-Free Images - iStock">
            <a:extLst>
              <a:ext uri="{FF2B5EF4-FFF2-40B4-BE49-F238E27FC236}">
                <a16:creationId xmlns:a16="http://schemas.microsoft.com/office/drawing/2014/main" id="{515D9DF6-A05B-959A-0411-D830E58DF6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009259"/>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3 Month Old Baby Smiling Stock Photos ...">
            <a:extLst>
              <a:ext uri="{FF2B5EF4-FFF2-40B4-BE49-F238E27FC236}">
                <a16:creationId xmlns:a16="http://schemas.microsoft.com/office/drawing/2014/main" id="{AEFCE56E-35B6-14D7-5153-3433B51747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460" y="1447800"/>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136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31D117-940A-0284-2839-55FBF3A959AB}"/>
              </a:ext>
            </a:extLst>
          </p:cNvPr>
          <p:cNvSpPr>
            <a:spLocks noGrp="1"/>
          </p:cNvSpPr>
          <p:nvPr>
            <p:ph type="ctrTitle"/>
          </p:nvPr>
        </p:nvSpPr>
        <p:spPr/>
        <p:txBody>
          <a:bodyPr/>
          <a:lstStyle/>
          <a:p>
            <a:r>
              <a:rPr lang="en-US" dirty="0"/>
              <a:t>Internal Dialogs</a:t>
            </a:r>
          </a:p>
        </p:txBody>
      </p:sp>
      <p:sp>
        <p:nvSpPr>
          <p:cNvPr id="4" name="Text Placeholder 3">
            <a:extLst>
              <a:ext uri="{FF2B5EF4-FFF2-40B4-BE49-F238E27FC236}">
                <a16:creationId xmlns:a16="http://schemas.microsoft.com/office/drawing/2014/main" id="{C377A824-5008-4446-A946-41230B81FDB8}"/>
              </a:ext>
            </a:extLst>
          </p:cNvPr>
          <p:cNvSpPr>
            <a:spLocks noGrp="1"/>
          </p:cNvSpPr>
          <p:nvPr>
            <p:ph type="body" sz="quarter" idx="12"/>
          </p:nvPr>
        </p:nvSpPr>
        <p:spPr/>
        <p:txBody>
          <a:bodyPr/>
          <a:lstStyle/>
          <a:p>
            <a:r>
              <a:rPr lang="en-US" dirty="0"/>
              <a:t>Highly and longitudinally described –</a:t>
            </a:r>
          </a:p>
          <a:p>
            <a:r>
              <a:rPr lang="en-US" b="0" i="0" dirty="0">
                <a:solidFill>
                  <a:srgbClr val="1B1B1B"/>
                </a:solidFill>
                <a:effectLst/>
                <a:latin typeface="Cambria" panose="02040503050406030204" pitchFamily="18" charset="0"/>
              </a:rPr>
              <a:t> “Self-talk is a ubiquitous human phenomenon.”</a:t>
            </a:r>
          </a:p>
          <a:p>
            <a:endParaRPr lang="en-US" dirty="0">
              <a:solidFill>
                <a:srgbClr val="1B1B1B"/>
              </a:solidFill>
              <a:latin typeface="Cambria" panose="02040503050406030204" pitchFamily="18" charset="0"/>
            </a:endParaRPr>
          </a:p>
          <a:p>
            <a:endParaRPr lang="en-US" dirty="0">
              <a:solidFill>
                <a:srgbClr val="1B1B1B"/>
              </a:solidFill>
              <a:latin typeface="Cambria" panose="02040503050406030204" pitchFamily="18" charset="0"/>
            </a:endParaRPr>
          </a:p>
          <a:p>
            <a:r>
              <a:rPr lang="en-US" dirty="0">
                <a:solidFill>
                  <a:srgbClr val="1B1B1B"/>
                </a:solidFill>
                <a:latin typeface="Cambria" panose="02040503050406030204" pitchFamily="18" charset="0"/>
              </a:rPr>
              <a:t>Chinese Medicine describes this well via the “Po Spirits” and “Po Demons”.</a:t>
            </a:r>
          </a:p>
          <a:p>
            <a:r>
              <a:rPr lang="en-US" dirty="0">
                <a:solidFill>
                  <a:srgbClr val="1B1B1B"/>
                </a:solidFill>
                <a:latin typeface="Cambria" panose="02040503050406030204" pitchFamily="18" charset="0"/>
              </a:rPr>
              <a:t>	</a:t>
            </a:r>
            <a:endParaRPr lang="en-US" dirty="0"/>
          </a:p>
        </p:txBody>
      </p:sp>
      <p:pic>
        <p:nvPicPr>
          <p:cNvPr id="5" name="Picture 3" descr="po demons">
            <a:extLst>
              <a:ext uri="{FF2B5EF4-FFF2-40B4-BE49-F238E27FC236}">
                <a16:creationId xmlns:a16="http://schemas.microsoft.com/office/drawing/2014/main" id="{666147EB-D775-F200-B8AE-67EC41DB22E0}"/>
              </a:ext>
            </a:extLst>
          </p:cNvPr>
          <p:cNvPicPr>
            <a:picLocks noGrp="1" noChangeAspect="1" noChangeArrowheads="1"/>
          </p:cNvPicPr>
          <p:nvPr>
            <p:ph type="pic" sz="quarter" idx="10"/>
          </p:nvPr>
        </p:nvPicPr>
        <p:blipFill rotWithShape="1">
          <a:blip r:embed="rId2" cstate="print">
            <a:extLst>
              <a:ext uri="{28A0092B-C50C-407E-A947-70E740481C1C}">
                <a14:useLocalDpi xmlns:a14="http://schemas.microsoft.com/office/drawing/2010/main" val="0"/>
              </a:ext>
            </a:extLst>
          </a:blip>
          <a:srcRect t="446" b="58031"/>
          <a:stretch/>
        </p:blipFill>
        <p:spPr bwMode="auto">
          <a:xfrm>
            <a:off x="6727825" y="458851"/>
            <a:ext cx="4924425" cy="25891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po demons">
            <a:extLst>
              <a:ext uri="{FF2B5EF4-FFF2-40B4-BE49-F238E27FC236}">
                <a16:creationId xmlns:a16="http://schemas.microsoft.com/office/drawing/2014/main" id="{1DE71FE4-BE89-ABEB-205C-477EF255304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43" t="71429" r="48977" b="13923"/>
          <a:stretch/>
        </p:blipFill>
        <p:spPr bwMode="auto">
          <a:xfrm>
            <a:off x="6629400" y="3429000"/>
            <a:ext cx="5287966" cy="20574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1047AB-B618-1D15-628E-0B2391915A24}"/>
              </a:ext>
            </a:extLst>
          </p:cNvPr>
          <p:cNvSpPr txBox="1"/>
          <p:nvPr/>
        </p:nvSpPr>
        <p:spPr>
          <a:xfrm>
            <a:off x="6858000" y="3352800"/>
            <a:ext cx="4343400" cy="400110"/>
          </a:xfrm>
          <a:prstGeom prst="rect">
            <a:avLst/>
          </a:prstGeom>
          <a:solidFill>
            <a:schemeClr val="bg1"/>
          </a:solidFill>
        </p:spPr>
        <p:txBody>
          <a:bodyPr wrap="square" rtlCol="0">
            <a:spAutoFit/>
          </a:bodyPr>
          <a:lstStyle/>
          <a:p>
            <a:r>
              <a:rPr lang="en-US" b="1" dirty="0">
                <a:solidFill>
                  <a:srgbClr val="FF0000"/>
                </a:solidFill>
              </a:rPr>
              <a:t>FALLEN ARROW -- </a:t>
            </a:r>
          </a:p>
        </p:txBody>
      </p:sp>
      <p:sp>
        <p:nvSpPr>
          <p:cNvPr id="9" name="TextBox 8">
            <a:extLst>
              <a:ext uri="{FF2B5EF4-FFF2-40B4-BE49-F238E27FC236}">
                <a16:creationId xmlns:a16="http://schemas.microsoft.com/office/drawing/2014/main" id="{A22C701B-D4C4-1919-A768-96381F779727}"/>
              </a:ext>
            </a:extLst>
          </p:cNvPr>
          <p:cNvSpPr txBox="1"/>
          <p:nvPr/>
        </p:nvSpPr>
        <p:spPr>
          <a:xfrm>
            <a:off x="685800" y="4685478"/>
            <a:ext cx="6097218" cy="646331"/>
          </a:xfrm>
          <a:prstGeom prst="rect">
            <a:avLst/>
          </a:prstGeom>
          <a:noFill/>
        </p:spPr>
        <p:txBody>
          <a:bodyPr wrap="square">
            <a:spAutoFit/>
          </a:bodyPr>
          <a:lstStyle/>
          <a:p>
            <a:r>
              <a:rPr lang="en-US" sz="1200" b="0" i="0" dirty="0" err="1">
                <a:solidFill>
                  <a:srgbClr val="1B1B1B"/>
                </a:solidFill>
                <a:effectLst/>
                <a:latin typeface="Roboto Mono Web"/>
              </a:rPr>
              <a:t>Oleś</a:t>
            </a:r>
            <a:r>
              <a:rPr lang="en-US" sz="1200" b="0" i="0" dirty="0">
                <a:solidFill>
                  <a:srgbClr val="1B1B1B"/>
                </a:solidFill>
                <a:effectLst/>
                <a:latin typeface="Roboto Mono Web"/>
              </a:rPr>
              <a:t> PK, </a:t>
            </a:r>
            <a:r>
              <a:rPr lang="en-US" sz="1200" b="0" i="0" dirty="0" err="1">
                <a:solidFill>
                  <a:srgbClr val="1B1B1B"/>
                </a:solidFill>
                <a:effectLst/>
                <a:latin typeface="Roboto Mono Web"/>
              </a:rPr>
              <a:t>Brinthaupt</a:t>
            </a:r>
            <a:r>
              <a:rPr lang="en-US" sz="1200" b="0" i="0" dirty="0">
                <a:solidFill>
                  <a:srgbClr val="1B1B1B"/>
                </a:solidFill>
                <a:effectLst/>
                <a:latin typeface="Roboto Mono Web"/>
              </a:rPr>
              <a:t> TM, Dier R, Polak D. Types of Inner Dialogues and Functions of Self-Talk: Comparisons and Implications. Front Psychol. 2020 Mar 6;11:227. </a:t>
            </a:r>
            <a:r>
              <a:rPr lang="en-US" sz="1200" b="0" i="0" dirty="0" err="1">
                <a:solidFill>
                  <a:srgbClr val="1B1B1B"/>
                </a:solidFill>
                <a:effectLst/>
                <a:latin typeface="Roboto Mono Web"/>
              </a:rPr>
              <a:t>doi</a:t>
            </a:r>
            <a:r>
              <a:rPr lang="en-US" sz="1200" b="0" i="0" dirty="0">
                <a:solidFill>
                  <a:srgbClr val="1B1B1B"/>
                </a:solidFill>
                <a:effectLst/>
                <a:latin typeface="Roboto Mono Web"/>
              </a:rPr>
              <a:t>: 10.3389/fpsyg.2020.00227. PMID: 32210864; PMCID: PMC7067977.</a:t>
            </a:r>
            <a:endParaRPr lang="en-US" sz="1200" dirty="0"/>
          </a:p>
        </p:txBody>
      </p:sp>
    </p:spTree>
    <p:extLst>
      <p:ext uri="{BB962C8B-B14F-4D97-AF65-F5344CB8AC3E}">
        <p14:creationId xmlns:p14="http://schemas.microsoft.com/office/powerpoint/2010/main" val="567410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3D0631-8988-A9B9-7E9C-5AE74CFA2D1A}"/>
              </a:ext>
            </a:extLst>
          </p:cNvPr>
          <p:cNvSpPr>
            <a:spLocks noGrp="1"/>
          </p:cNvSpPr>
          <p:nvPr>
            <p:ph type="ctrTitle"/>
          </p:nvPr>
        </p:nvSpPr>
        <p:spPr/>
        <p:txBody>
          <a:bodyPr/>
          <a:lstStyle/>
          <a:p>
            <a:r>
              <a:rPr lang="en-US" dirty="0"/>
              <a:t>Po Management – Fallen Arrow</a:t>
            </a:r>
          </a:p>
        </p:txBody>
      </p:sp>
      <p:sp>
        <p:nvSpPr>
          <p:cNvPr id="4" name="Text Placeholder 3">
            <a:extLst>
              <a:ext uri="{FF2B5EF4-FFF2-40B4-BE49-F238E27FC236}">
                <a16:creationId xmlns:a16="http://schemas.microsoft.com/office/drawing/2014/main" id="{0D7BDD92-8666-06B0-97F1-305593403C73}"/>
              </a:ext>
            </a:extLst>
          </p:cNvPr>
          <p:cNvSpPr>
            <a:spLocks noGrp="1"/>
          </p:cNvSpPr>
          <p:nvPr>
            <p:ph type="body" sz="quarter" idx="12"/>
          </p:nvPr>
        </p:nvSpPr>
        <p:spPr/>
        <p:txBody>
          <a:bodyPr>
            <a:normAutofit fontScale="92500" lnSpcReduction="20000"/>
          </a:bodyPr>
          <a:lstStyle/>
          <a:p>
            <a:pPr>
              <a:buFont typeface="Arial" panose="020B0604020202020204" pitchFamily="34" charset="0"/>
              <a:buChar char="•"/>
            </a:pPr>
            <a:r>
              <a:rPr lang="en-US" dirty="0"/>
              <a:t>Regulate the breathing</a:t>
            </a:r>
          </a:p>
          <a:p>
            <a:pPr lvl="2">
              <a:buFont typeface="Arial" panose="020B0604020202020204" pitchFamily="34" charset="0"/>
              <a:buChar char="•"/>
            </a:pPr>
            <a:r>
              <a:rPr lang="en-US" dirty="0"/>
              <a:t>Cognitively ‘step back’</a:t>
            </a:r>
          </a:p>
          <a:p>
            <a:pPr>
              <a:buFont typeface="Arial" panose="020B0604020202020204" pitchFamily="34" charset="0"/>
              <a:buChar char="•"/>
            </a:pPr>
            <a:r>
              <a:rPr lang="en-US" dirty="0"/>
              <a:t>Identify the dialog</a:t>
            </a:r>
          </a:p>
          <a:p>
            <a:pPr lvl="2">
              <a:buFont typeface="Arial" panose="020B0604020202020204" pitchFamily="34" charset="0"/>
              <a:buChar char="•"/>
            </a:pPr>
            <a:r>
              <a:rPr lang="en-US" dirty="0"/>
              <a:t>Note stereotypy </a:t>
            </a:r>
          </a:p>
          <a:p>
            <a:pPr lvl="2">
              <a:buFont typeface="Arial" panose="020B0604020202020204" pitchFamily="34" charset="0"/>
              <a:buChar char="•"/>
            </a:pPr>
            <a:r>
              <a:rPr lang="en-US" dirty="0"/>
              <a:t>Build insight and metacognition</a:t>
            </a:r>
          </a:p>
          <a:p>
            <a:pPr>
              <a:buFont typeface="Arial" panose="020B0604020202020204" pitchFamily="34" charset="0"/>
              <a:buChar char="•"/>
            </a:pPr>
            <a:r>
              <a:rPr lang="en-US" dirty="0"/>
              <a:t>Reframe and identify a counter dialog</a:t>
            </a:r>
          </a:p>
          <a:p>
            <a:pPr lvl="2">
              <a:buFont typeface="Arial" panose="020B0604020202020204" pitchFamily="34" charset="0"/>
              <a:buChar char="•"/>
            </a:pPr>
            <a:r>
              <a:rPr lang="en-US" dirty="0"/>
              <a:t>Perspective set</a:t>
            </a:r>
          </a:p>
          <a:p>
            <a:pPr lvl="2">
              <a:buFont typeface="Arial" panose="020B0604020202020204" pitchFamily="34" charset="0"/>
              <a:buChar char="•"/>
            </a:pPr>
            <a:r>
              <a:rPr lang="en-US" dirty="0"/>
              <a:t>Appreciate effort to protect</a:t>
            </a:r>
          </a:p>
          <a:p>
            <a:pPr>
              <a:buFont typeface="Arial" panose="020B0604020202020204" pitchFamily="34" charset="0"/>
              <a:buChar char="•"/>
            </a:pPr>
            <a:r>
              <a:rPr lang="en-US" dirty="0"/>
              <a:t>Find humor where possible</a:t>
            </a:r>
          </a:p>
          <a:p>
            <a:endParaRPr lang="en-US" dirty="0"/>
          </a:p>
          <a:p>
            <a:r>
              <a:rPr lang="en-US" dirty="0"/>
              <a:t>Note – these dialogs can be activated through negative life experiences (consider epigenetic upregulation) – if possible, identify origins or connect to family history</a:t>
            </a:r>
          </a:p>
          <a:p>
            <a:endParaRPr lang="en-US" dirty="0"/>
          </a:p>
        </p:txBody>
      </p:sp>
      <p:pic>
        <p:nvPicPr>
          <p:cNvPr id="5122" name="Picture 2" descr="Standing at the edge of the Abyss – The Dark Knight of the Soul">
            <a:extLst>
              <a:ext uri="{FF2B5EF4-FFF2-40B4-BE49-F238E27FC236}">
                <a16:creationId xmlns:a16="http://schemas.microsoft.com/office/drawing/2014/main" id="{CF2826F9-ACB9-D79C-5825-9FA044269BEC}"/>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1619" b="1619"/>
          <a:stretch>
            <a:fillRect/>
          </a:stretch>
        </p:blipFill>
        <p:spPr bwMode="auto">
          <a:xfrm>
            <a:off x="6042349" y="803857"/>
            <a:ext cx="3635051" cy="331013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intage Balance Scale Laboratory Scale ...">
            <a:extLst>
              <a:ext uri="{FF2B5EF4-FFF2-40B4-BE49-F238E27FC236}">
                <a16:creationId xmlns:a16="http://schemas.microsoft.com/office/drawing/2014/main" id="{D0FF89A6-CF7B-E817-AC5B-9AEBFF66F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3285" y="4191000"/>
            <a:ext cx="2019300" cy="2266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955FDE9-60FD-6726-7069-84E007B651A9}"/>
              </a:ext>
            </a:extLst>
          </p:cNvPr>
          <p:cNvSpPr txBox="1"/>
          <p:nvPr/>
        </p:nvSpPr>
        <p:spPr>
          <a:xfrm>
            <a:off x="9753600" y="1828800"/>
            <a:ext cx="2362200" cy="1384995"/>
          </a:xfrm>
          <a:prstGeom prst="rect">
            <a:avLst/>
          </a:prstGeom>
          <a:noFill/>
        </p:spPr>
        <p:txBody>
          <a:bodyPr wrap="square" rtlCol="0">
            <a:spAutoFit/>
          </a:bodyPr>
          <a:lstStyle/>
          <a:p>
            <a:r>
              <a:rPr lang="en-US" dirty="0"/>
              <a:t>You can’t fly</a:t>
            </a:r>
          </a:p>
          <a:p>
            <a:r>
              <a:rPr lang="en-US" dirty="0"/>
              <a:t>You will fail</a:t>
            </a:r>
          </a:p>
          <a:p>
            <a:r>
              <a:rPr lang="en-US" dirty="0"/>
              <a:t>You should quit!</a:t>
            </a:r>
          </a:p>
        </p:txBody>
      </p:sp>
    </p:spTree>
    <p:extLst>
      <p:ext uri="{BB962C8B-B14F-4D97-AF65-F5344CB8AC3E}">
        <p14:creationId xmlns:p14="http://schemas.microsoft.com/office/powerpoint/2010/main" val="1832383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94E047B-EB8C-CD0F-A1C4-C5B3D047455D}"/>
              </a:ext>
            </a:extLst>
          </p:cNvPr>
          <p:cNvSpPr>
            <a:spLocks noGrp="1"/>
          </p:cNvSpPr>
          <p:nvPr>
            <p:ph type="pic" sz="quarter" idx="10"/>
          </p:nvPr>
        </p:nvSpPr>
        <p:spPr>
          <a:xfrm>
            <a:off x="6959571" y="1371600"/>
            <a:ext cx="4878522" cy="1295492"/>
          </a:xfrm>
        </p:spPr>
        <p:txBody>
          <a:bodyPr>
            <a:normAutofit/>
          </a:bodyPr>
          <a:lstStyle/>
          <a:p>
            <a:r>
              <a:rPr lang="en-US" sz="2800" b="1" dirty="0"/>
              <a:t>Identify the counter dialog.</a:t>
            </a:r>
          </a:p>
          <a:p>
            <a:r>
              <a:rPr lang="en-US" sz="2800" b="1" dirty="0"/>
              <a:t>Make a plan.</a:t>
            </a:r>
          </a:p>
          <a:p>
            <a:endParaRPr lang="en-US" sz="2800" b="1" dirty="0"/>
          </a:p>
          <a:p>
            <a:endParaRPr lang="en-US" sz="2800" b="1" dirty="0"/>
          </a:p>
          <a:p>
            <a:endParaRPr lang="en-US" sz="2800" b="1" dirty="0"/>
          </a:p>
        </p:txBody>
      </p:sp>
      <p:sp>
        <p:nvSpPr>
          <p:cNvPr id="3" name="Title 2">
            <a:extLst>
              <a:ext uri="{FF2B5EF4-FFF2-40B4-BE49-F238E27FC236}">
                <a16:creationId xmlns:a16="http://schemas.microsoft.com/office/drawing/2014/main" id="{C6BED0F0-9C82-4A81-8765-EBB5F0E05780}"/>
              </a:ext>
            </a:extLst>
          </p:cNvPr>
          <p:cNvSpPr>
            <a:spLocks noGrp="1"/>
          </p:cNvSpPr>
          <p:nvPr>
            <p:ph type="ctrTitle"/>
          </p:nvPr>
        </p:nvSpPr>
        <p:spPr/>
        <p:txBody>
          <a:bodyPr/>
          <a:lstStyle/>
          <a:p>
            <a:r>
              <a:rPr lang="en-US" dirty="0"/>
              <a:t>Strategies for Internal Dialog Management	</a:t>
            </a:r>
          </a:p>
        </p:txBody>
      </p:sp>
      <p:sp>
        <p:nvSpPr>
          <p:cNvPr id="4" name="Text Placeholder 3">
            <a:extLst>
              <a:ext uri="{FF2B5EF4-FFF2-40B4-BE49-F238E27FC236}">
                <a16:creationId xmlns:a16="http://schemas.microsoft.com/office/drawing/2014/main" id="{F0E5E9D1-BFEF-34C4-BA22-1036910235BE}"/>
              </a:ext>
            </a:extLst>
          </p:cNvPr>
          <p:cNvSpPr>
            <a:spLocks noGrp="1"/>
          </p:cNvSpPr>
          <p:nvPr>
            <p:ph type="body" sz="quarter" idx="12"/>
          </p:nvPr>
        </p:nvSpPr>
        <p:spPr>
          <a:xfrm>
            <a:off x="633374" y="1720056"/>
            <a:ext cx="5937250" cy="3417887"/>
          </a:xfrm>
        </p:spPr>
        <p:txBody>
          <a:bodyPr/>
          <a:lstStyle/>
          <a:p>
            <a:pPr>
              <a:buFont typeface="Arial" panose="020B0604020202020204" pitchFamily="34" charset="0"/>
              <a:buChar char="•"/>
            </a:pPr>
            <a:r>
              <a:rPr lang="en-US" dirty="0"/>
              <a:t>Take it to the full conclusion.</a:t>
            </a:r>
          </a:p>
          <a:p>
            <a:pPr>
              <a:buFont typeface="Arial" panose="020B0604020202020204" pitchFamily="34" charset="0"/>
              <a:buChar char="•"/>
            </a:pPr>
            <a:r>
              <a:rPr lang="en-US" dirty="0"/>
              <a:t>Visualize multiple possible outcomes.</a:t>
            </a:r>
          </a:p>
          <a:p>
            <a:pPr>
              <a:buFont typeface="Arial" panose="020B0604020202020204" pitchFamily="34" charset="0"/>
              <a:buChar char="•"/>
            </a:pPr>
            <a:r>
              <a:rPr lang="en-US" dirty="0"/>
              <a:t>Take it to absurd conclusions.</a:t>
            </a:r>
          </a:p>
          <a:p>
            <a:pPr>
              <a:buFont typeface="Arial" panose="020B0604020202020204" pitchFamily="34" charset="0"/>
              <a:buChar char="•"/>
            </a:pPr>
            <a:r>
              <a:rPr lang="en-US" dirty="0"/>
              <a:t>Identify origins.</a:t>
            </a:r>
          </a:p>
          <a:p>
            <a:pPr>
              <a:buFont typeface="Arial" panose="020B0604020202020204" pitchFamily="34" charset="0"/>
              <a:buChar char="•"/>
            </a:pPr>
            <a:r>
              <a:rPr lang="en-US" dirty="0"/>
              <a:t>Reframe for personal strengths.</a:t>
            </a:r>
          </a:p>
          <a:p>
            <a:pPr>
              <a:buFont typeface="Arial" panose="020B0604020202020204" pitchFamily="34" charset="0"/>
              <a:buChar char="•"/>
            </a:pPr>
            <a:r>
              <a:rPr lang="en-US" dirty="0"/>
              <a:t>Appreciate your wanting to take care of you.</a:t>
            </a:r>
          </a:p>
          <a:p>
            <a:pPr>
              <a:buFont typeface="Arial" panose="020B0604020202020204" pitchFamily="34" charset="0"/>
              <a:buChar char="•"/>
            </a:pPr>
            <a:r>
              <a:rPr lang="en-US" dirty="0"/>
              <a:t>Perspective set.</a:t>
            </a:r>
          </a:p>
          <a:p>
            <a:pPr>
              <a:buFont typeface="Arial" panose="020B0604020202020204" pitchFamily="34" charset="0"/>
              <a:buChar char="•"/>
            </a:pPr>
            <a:endParaRPr lang="en-US" dirty="0"/>
          </a:p>
        </p:txBody>
      </p:sp>
      <p:pic>
        <p:nvPicPr>
          <p:cNvPr id="1026" name="Picture 2" descr="Make a Plan">
            <a:extLst>
              <a:ext uri="{FF2B5EF4-FFF2-40B4-BE49-F238E27FC236}">
                <a16:creationId xmlns:a16="http://schemas.microsoft.com/office/drawing/2014/main" id="{1E82F0B5-375B-6C01-6EED-647F642DEB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3345" y="2514600"/>
            <a:ext cx="3786187" cy="3174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198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D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2168434"/>
            <a:ext cx="8000998" cy="1295400"/>
          </a:xfrm>
        </p:spPr>
        <p:txBody>
          <a:bodyPr/>
          <a:lstStyle/>
          <a:p>
            <a:pPr algn="ctr"/>
            <a:r>
              <a:rPr lang="en-US" sz="3200" dirty="0">
                <a:solidFill>
                  <a:schemeClr val="bg1"/>
                </a:solidFill>
                <a:latin typeface="+mn-lt"/>
              </a:rPr>
              <a:t>Multi-Modal Integrative Approaches to </a:t>
            </a:r>
            <a:r>
              <a:rPr lang="en-US" sz="3200" b="1" dirty="0">
                <a:solidFill>
                  <a:schemeClr val="bg1"/>
                </a:solidFill>
                <a:latin typeface="+mn-lt"/>
              </a:rPr>
              <a:t>Sleep</a:t>
            </a:r>
            <a:r>
              <a:rPr lang="en-US" sz="3200" dirty="0">
                <a:solidFill>
                  <a:schemeClr val="bg1"/>
                </a:solidFill>
                <a:latin typeface="+mn-lt"/>
              </a:rPr>
              <a:t> </a:t>
            </a:r>
            <a:br>
              <a:rPr lang="en-US" sz="3200" dirty="0">
                <a:solidFill>
                  <a:schemeClr val="bg1"/>
                </a:solidFill>
                <a:latin typeface="+mn-lt"/>
              </a:rPr>
            </a:br>
            <a:r>
              <a:rPr lang="en-US" sz="3200" dirty="0">
                <a:solidFill>
                  <a:schemeClr val="bg1"/>
                </a:solidFill>
                <a:latin typeface="+mn-lt"/>
              </a:rPr>
              <a:t>with Adolescents and Young Adults</a:t>
            </a:r>
          </a:p>
        </p:txBody>
      </p:sp>
      <p:sp>
        <p:nvSpPr>
          <p:cNvPr id="3" name="Subtitle 2"/>
          <p:cNvSpPr>
            <a:spLocks noGrp="1"/>
          </p:cNvSpPr>
          <p:nvPr>
            <p:ph type="subTitle" idx="1"/>
          </p:nvPr>
        </p:nvSpPr>
        <p:spPr>
          <a:xfrm>
            <a:off x="4282601" y="3962400"/>
            <a:ext cx="7360595" cy="2185214"/>
          </a:xfrm>
        </p:spPr>
        <p:txBody>
          <a:bodyPr/>
          <a:lstStyle/>
          <a:p>
            <a:pPr algn="ctr">
              <a:lnSpc>
                <a:spcPts val="3300"/>
              </a:lnSpc>
              <a:spcBef>
                <a:spcPts val="600"/>
              </a:spcBef>
            </a:pPr>
            <a:r>
              <a:rPr lang="en-US" sz="2600" dirty="0">
                <a:latin typeface="+mn-lt"/>
              </a:rPr>
              <a:t>Melanie A. Gold, DO, DMQ, DABMA, FAAP</a:t>
            </a:r>
          </a:p>
          <a:p>
            <a:pPr algn="ctr">
              <a:lnSpc>
                <a:spcPts val="3300"/>
              </a:lnSpc>
              <a:spcBef>
                <a:spcPts val="600"/>
              </a:spcBef>
            </a:pPr>
            <a:r>
              <a:rPr lang="en-US" sz="2600" dirty="0">
                <a:latin typeface="+mn-lt"/>
              </a:rPr>
              <a:t>Special Lecturer in Pediatrics and in Population &amp; Family Health</a:t>
            </a:r>
          </a:p>
          <a:p>
            <a:pPr algn="ctr">
              <a:lnSpc>
                <a:spcPts val="3300"/>
              </a:lnSpc>
              <a:spcBef>
                <a:spcPts val="600"/>
              </a:spcBef>
            </a:pPr>
            <a:r>
              <a:rPr lang="en-US" sz="2600" dirty="0">
                <a:latin typeface="+mn-lt"/>
              </a:rPr>
              <a:t>Columbia University Irving Medical Center</a:t>
            </a:r>
          </a:p>
          <a:p>
            <a:pPr algn="ctr">
              <a:spcBef>
                <a:spcPts val="600"/>
              </a:spcBef>
            </a:pPr>
            <a:endParaRPr lang="en-US" sz="300" dirty="0"/>
          </a:p>
          <a:p>
            <a:pPr algn="ctr">
              <a:spcBef>
                <a:spcPts val="600"/>
              </a:spcBef>
            </a:pPr>
            <a:endParaRPr lang="en-US" sz="300" dirty="0"/>
          </a:p>
        </p:txBody>
      </p:sp>
      <p:pic>
        <p:nvPicPr>
          <p:cNvPr id="4" name="Picture 3" descr="A person with curly hair smiling&#10;&#10;AI-generated content may be incorrect.">
            <a:extLst>
              <a:ext uri="{FF2B5EF4-FFF2-40B4-BE49-F238E27FC236}">
                <a16:creationId xmlns:a16="http://schemas.microsoft.com/office/drawing/2014/main" id="{34DB3FFF-79E2-4456-3239-A5D90F65C5C3}"/>
              </a:ext>
            </a:extLst>
          </p:cNvPr>
          <p:cNvPicPr>
            <a:picLocks noChangeAspect="1"/>
          </p:cNvPicPr>
          <p:nvPr/>
        </p:nvPicPr>
        <p:blipFill>
          <a:blip r:embed="rId2"/>
          <a:stretch>
            <a:fillRect/>
          </a:stretch>
        </p:blipFill>
        <p:spPr>
          <a:xfrm>
            <a:off x="0" y="1880569"/>
            <a:ext cx="3419272" cy="3879105"/>
          </a:xfrm>
          <a:prstGeom prst="rect">
            <a:avLst/>
          </a:prstGeom>
        </p:spPr>
      </p:pic>
    </p:spTree>
    <p:extLst>
      <p:ext uri="{BB962C8B-B14F-4D97-AF65-F5344CB8AC3E}">
        <p14:creationId xmlns:p14="http://schemas.microsoft.com/office/powerpoint/2010/main" val="2873872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8A74C-4B9B-2B48-9319-DEB7576AE1AC}"/>
              </a:ext>
            </a:extLst>
          </p:cNvPr>
          <p:cNvSpPr>
            <a:spLocks noGrp="1"/>
          </p:cNvSpPr>
          <p:nvPr>
            <p:ph type="title"/>
          </p:nvPr>
        </p:nvSpPr>
        <p:spPr/>
        <p:txBody>
          <a:bodyPr/>
          <a:lstStyle/>
          <a:p>
            <a:r>
              <a:rPr lang="en-US" dirty="0">
                <a:solidFill>
                  <a:schemeClr val="bg2"/>
                </a:solidFill>
              </a:rPr>
              <a:t>DISCLOSURES</a:t>
            </a:r>
          </a:p>
        </p:txBody>
      </p:sp>
      <p:sp>
        <p:nvSpPr>
          <p:cNvPr id="3" name="Content Placeholder 2">
            <a:extLst>
              <a:ext uri="{FF2B5EF4-FFF2-40B4-BE49-F238E27FC236}">
                <a16:creationId xmlns:a16="http://schemas.microsoft.com/office/drawing/2014/main" id="{6586B457-A91D-0A41-80D6-DF9A6EDC4415}"/>
              </a:ext>
            </a:extLst>
          </p:cNvPr>
          <p:cNvSpPr>
            <a:spLocks noGrp="1"/>
          </p:cNvSpPr>
          <p:nvPr>
            <p:ph idx="1"/>
          </p:nvPr>
        </p:nvSpPr>
        <p:spPr>
          <a:xfrm>
            <a:off x="143937" y="1447800"/>
            <a:ext cx="11736915" cy="4387850"/>
          </a:xfrm>
        </p:spPr>
        <p:txBody>
          <a:bodyPr/>
          <a:lstStyle/>
          <a:p>
            <a:pPr marL="457200" indent="-457200">
              <a:buFont typeface="Arial" panose="020B0604020202020204" pitchFamily="34" charset="0"/>
              <a:buChar char="•"/>
            </a:pPr>
            <a:r>
              <a:rPr lang="en-US" sz="2800" dirty="0">
                <a:solidFill>
                  <a:schemeClr val="bg2"/>
                </a:solidFill>
              </a:rPr>
              <a:t>Bayer – Consultant, Nonproduct-Related Speaker </a:t>
            </a:r>
          </a:p>
          <a:p>
            <a:pPr marL="457200" indent="-457200">
              <a:buFont typeface="Arial" panose="020B0604020202020204" pitchFamily="34" charset="0"/>
              <a:buChar char="•"/>
            </a:pPr>
            <a:r>
              <a:rPr lang="en-US" sz="2800" dirty="0">
                <a:solidFill>
                  <a:schemeClr val="bg2"/>
                </a:solidFill>
              </a:rPr>
              <a:t>5 Point App – Consultant</a:t>
            </a:r>
          </a:p>
          <a:p>
            <a:pPr marL="457200" indent="-457200">
              <a:buFont typeface="Arial" panose="020B0604020202020204" pitchFamily="34" charset="0"/>
              <a:buChar char="•"/>
            </a:pPr>
            <a:r>
              <a:rPr lang="en-US" sz="2800" dirty="0">
                <a:solidFill>
                  <a:schemeClr val="bg2"/>
                </a:solidFill>
              </a:rPr>
              <a:t>The Tapping Solution LLC and The Tapping Solution Foundation – Consultant March to August 2024</a:t>
            </a:r>
          </a:p>
          <a:p>
            <a:pPr marL="457200" indent="-457200">
              <a:buFont typeface="Arial" panose="020B0604020202020204" pitchFamily="34" charset="0"/>
              <a:buChar char="•"/>
            </a:pPr>
            <a:r>
              <a:rPr lang="en-US" sz="2800" dirty="0">
                <a:solidFill>
                  <a:schemeClr val="bg2"/>
                </a:solidFill>
              </a:rPr>
              <a:t>The Tapping Solution, Scientific Advisory Board member 2020-Present (Uncompensated)</a:t>
            </a:r>
          </a:p>
          <a:p>
            <a:pPr marL="457200" indent="-457200">
              <a:buFont typeface="Arial" panose="020B0604020202020204" pitchFamily="34" charset="0"/>
              <a:buChar char="•"/>
            </a:pPr>
            <a:r>
              <a:rPr lang="en-US" sz="2800" dirty="0">
                <a:solidFill>
                  <a:schemeClr val="bg2"/>
                </a:solidFill>
              </a:rPr>
              <a:t>Policy and Research Group - Consultant</a:t>
            </a:r>
          </a:p>
          <a:p>
            <a:endParaRPr lang="en-US" dirty="0"/>
          </a:p>
        </p:txBody>
      </p:sp>
    </p:spTree>
    <p:extLst>
      <p:ext uri="{BB962C8B-B14F-4D97-AF65-F5344CB8AC3E}">
        <p14:creationId xmlns:p14="http://schemas.microsoft.com/office/powerpoint/2010/main" val="3438943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191" y="133263"/>
            <a:ext cx="11947618" cy="853281"/>
          </a:xfrm>
        </p:spPr>
        <p:txBody>
          <a:bodyPr/>
          <a:lstStyle/>
          <a:p>
            <a:r>
              <a:rPr lang="en-US" dirty="0">
                <a:solidFill>
                  <a:schemeClr val="bg2"/>
                </a:solidFill>
                <a:latin typeface="Arial" panose="020B0604020202020204" pitchFamily="34" charset="0"/>
                <a:cs typeface="Arial" panose="020B0604020202020204" pitchFamily="34" charset="0"/>
              </a:rPr>
              <a:t>Sleep in Adolescents and Young Adults (AYAs)</a:t>
            </a:r>
          </a:p>
        </p:txBody>
      </p:sp>
      <p:sp>
        <p:nvSpPr>
          <p:cNvPr id="3" name="Content Placeholder 2"/>
          <p:cNvSpPr>
            <a:spLocks noGrp="1"/>
          </p:cNvSpPr>
          <p:nvPr>
            <p:ph idx="1"/>
          </p:nvPr>
        </p:nvSpPr>
        <p:spPr>
          <a:xfrm>
            <a:off x="155286" y="1040297"/>
            <a:ext cx="11122314" cy="5257799"/>
          </a:xfrm>
        </p:spPr>
        <p:txBody>
          <a:bodyPr>
            <a:normAutofit fontScale="92500" lnSpcReduction="10000"/>
          </a:bodyPr>
          <a:lstStyle/>
          <a:p>
            <a:pPr marL="285750" indent="-285750"/>
            <a:r>
              <a:rPr lang="en-US" sz="2800" b="1" dirty="0">
                <a:solidFill>
                  <a:schemeClr val="bg2"/>
                </a:solidFill>
                <a:latin typeface="Arial" panose="020B0604020202020204" pitchFamily="34" charset="0"/>
                <a:cs typeface="Arial" panose="020B0604020202020204" pitchFamily="34" charset="0"/>
              </a:rPr>
              <a:t>AYAs have poor sleep. </a:t>
            </a:r>
            <a:r>
              <a:rPr lang="en-US" sz="2800" dirty="0">
                <a:solidFill>
                  <a:schemeClr val="bg2"/>
                </a:solidFill>
                <a:latin typeface="Arial" panose="020B0604020202020204" pitchFamily="34" charset="0"/>
                <a:cs typeface="Arial" panose="020B0604020202020204" pitchFamily="34" charset="0"/>
              </a:rPr>
              <a:t>Poor sleep hygiene, shorter sleep duration, and poor sleep quality, including sleep disruptions, are prevalent.</a:t>
            </a:r>
          </a:p>
          <a:p>
            <a:pPr marL="285750" indent="-285750"/>
            <a:r>
              <a:rPr lang="en-US" sz="2800" dirty="0">
                <a:solidFill>
                  <a:schemeClr val="bg2"/>
                </a:solidFill>
                <a:latin typeface="Arial" panose="020B0604020202020204" pitchFamily="34" charset="0"/>
                <a:cs typeface="Arial" panose="020B0604020202020204" pitchFamily="34" charset="0"/>
              </a:rPr>
              <a:t>Sleep hygiene education interventions </a:t>
            </a:r>
          </a:p>
          <a:p>
            <a:pPr marL="857250" lvl="1" indent="-342900">
              <a:buFont typeface="Courier New" panose="02070309020205020404" pitchFamily="49" charset="0"/>
              <a:buChar char="o"/>
            </a:pPr>
            <a:r>
              <a:rPr lang="en-US" dirty="0">
                <a:solidFill>
                  <a:schemeClr val="bg2"/>
                </a:solidFill>
                <a:latin typeface="Arial" panose="020B0604020202020204" pitchFamily="34" charset="0"/>
                <a:cs typeface="Arial" panose="020B0604020202020204" pitchFamily="34" charset="0"/>
              </a:rPr>
              <a:t>Improve sleep quality in younger children and college students</a:t>
            </a:r>
          </a:p>
          <a:p>
            <a:pPr marL="857250" lvl="1" indent="-342900">
              <a:buFont typeface="Courier New" panose="02070309020205020404" pitchFamily="49" charset="0"/>
              <a:buChar char="o"/>
            </a:pPr>
            <a:r>
              <a:rPr lang="en-US" dirty="0">
                <a:solidFill>
                  <a:schemeClr val="bg2"/>
                </a:solidFill>
                <a:latin typeface="Arial" panose="020B0604020202020204" pitchFamily="34" charset="0"/>
                <a:cs typeface="Arial" panose="020B0604020202020204" pitchFamily="34" charset="0"/>
              </a:rPr>
              <a:t>None focus on high school students, who have specific developmental needs</a:t>
            </a:r>
          </a:p>
          <a:p>
            <a:pPr marL="285750" indent="-285750"/>
            <a:r>
              <a:rPr lang="en-US" sz="2800" dirty="0">
                <a:solidFill>
                  <a:schemeClr val="bg2"/>
                </a:solidFill>
                <a:latin typeface="Arial" panose="020B0604020202020204" pitchFamily="34" charset="0"/>
                <a:cs typeface="Arial" panose="020B0604020202020204" pitchFamily="34" charset="0"/>
              </a:rPr>
              <a:t>Mind-Body Integrative Health (MBIH) </a:t>
            </a:r>
          </a:p>
          <a:p>
            <a:pPr marL="857250" lvl="1" indent="-342900">
              <a:buFont typeface="Courier New" panose="02070309020205020404" pitchFamily="49" charset="0"/>
              <a:buChar char="o"/>
            </a:pPr>
            <a:r>
              <a:rPr lang="en-US" dirty="0">
                <a:solidFill>
                  <a:schemeClr val="bg2"/>
                </a:solidFill>
                <a:latin typeface="Arial" panose="020B0604020202020204" pitchFamily="34" charset="0"/>
                <a:cs typeface="Arial" panose="020B0604020202020204" pitchFamily="34" charset="0"/>
              </a:rPr>
              <a:t>Mindfulness, yoga, self-hypnosis, acupressure</a:t>
            </a:r>
          </a:p>
          <a:p>
            <a:pPr marL="857250" lvl="1" indent="-342900">
              <a:buFont typeface="Courier New" panose="02070309020205020404" pitchFamily="49" charset="0"/>
              <a:buChar char="o"/>
            </a:pPr>
            <a:r>
              <a:rPr lang="en-US" dirty="0">
                <a:solidFill>
                  <a:schemeClr val="bg2"/>
                </a:solidFill>
                <a:latin typeface="Arial" panose="020B0604020202020204" pitchFamily="34" charset="0"/>
                <a:cs typeface="Arial" panose="020B0604020202020204" pitchFamily="34" charset="0"/>
              </a:rPr>
              <a:t>Improve sleep quality in adults by reducing stress</a:t>
            </a:r>
          </a:p>
          <a:p>
            <a:pPr marL="857250" lvl="1" indent="-342900">
              <a:buFont typeface="Courier New" panose="02070309020205020404" pitchFamily="49" charset="0"/>
              <a:buChar char="o"/>
            </a:pPr>
            <a:r>
              <a:rPr lang="en-US" dirty="0">
                <a:solidFill>
                  <a:schemeClr val="bg2"/>
                </a:solidFill>
                <a:latin typeface="Arial" panose="020B0604020202020204" pitchFamily="34" charset="0"/>
                <a:cs typeface="Arial" panose="020B0604020202020204" pitchFamily="34" charset="0"/>
              </a:rPr>
              <a:t>Rarely applied to adolescent sleep, despite being shown to reduce stress in adolescents</a:t>
            </a:r>
          </a:p>
          <a:p>
            <a:pPr marL="400050" indent="-342900">
              <a:buFont typeface="Courier New" panose="02070309020205020404" pitchFamily="49" charset="0"/>
              <a:buChar char="o"/>
            </a:pPr>
            <a:endParaRPr lang="en-US" sz="2600" b="1" dirty="0"/>
          </a:p>
          <a:p>
            <a:pPr marL="857250" lvl="1" indent="-342900">
              <a:buFont typeface="Courier New" panose="02070309020205020404" pitchFamily="49" charset="0"/>
              <a:buChar char="o"/>
            </a:pPr>
            <a:endParaRPr lang="en-US" sz="2200" dirty="0"/>
          </a:p>
        </p:txBody>
      </p:sp>
      <p:sp>
        <p:nvSpPr>
          <p:cNvPr id="4" name="AutoShape 2" descr="IMG_2926.jpg">
            <a:extLst>
              <a:ext uri="{FF2B5EF4-FFF2-40B4-BE49-F238E27FC236}">
                <a16:creationId xmlns:a16="http://schemas.microsoft.com/office/drawing/2014/main" id="{D02CCAD7-348F-1B46-92AD-03FC52A9D45E}"/>
              </a:ext>
            </a:extLst>
          </p:cNvPr>
          <p:cNvSpPr>
            <a:spLocks noChangeAspect="1" noChangeArrowheads="1"/>
          </p:cNvSpPr>
          <p:nvPr/>
        </p:nvSpPr>
        <p:spPr bwMode="auto">
          <a:xfrm>
            <a:off x="3467099" y="800100"/>
            <a:ext cx="6843091" cy="1101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25CEB09B-8FD3-4D46-BC44-92E8CDC09F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3323" y="3200400"/>
            <a:ext cx="3063391" cy="1909070"/>
          </a:xfrm>
          <a:prstGeom prst="rect">
            <a:avLst/>
          </a:prstGeom>
        </p:spPr>
      </p:pic>
    </p:spTree>
    <p:extLst>
      <p:ext uri="{BB962C8B-B14F-4D97-AF65-F5344CB8AC3E}">
        <p14:creationId xmlns:p14="http://schemas.microsoft.com/office/powerpoint/2010/main" val="828251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94393-2A14-4F45-BBDC-D93C10676D0A}"/>
              </a:ext>
            </a:extLst>
          </p:cNvPr>
          <p:cNvSpPr>
            <a:spLocks noGrp="1"/>
          </p:cNvSpPr>
          <p:nvPr>
            <p:ph type="title"/>
          </p:nvPr>
        </p:nvSpPr>
        <p:spPr>
          <a:xfrm>
            <a:off x="838200" y="-19878"/>
            <a:ext cx="10515600" cy="868430"/>
          </a:xfrm>
        </p:spPr>
        <p:txBody>
          <a:bodyPr>
            <a:normAutofit/>
          </a:bodyPr>
          <a:lstStyle/>
          <a:p>
            <a:pPr algn="ctr"/>
            <a:r>
              <a:rPr lang="en-US" sz="4000" dirty="0">
                <a:solidFill>
                  <a:schemeClr val="bg2"/>
                </a:solidFill>
                <a:latin typeface="Arial" panose="020B0604020202020204" pitchFamily="34" charset="0"/>
                <a:cs typeface="Arial" panose="020B0604020202020204" pitchFamily="34" charset="0"/>
              </a:rPr>
              <a:t>Multi-Modal Integrative Approaches to Sleep</a:t>
            </a:r>
          </a:p>
        </p:txBody>
      </p:sp>
      <p:sp>
        <p:nvSpPr>
          <p:cNvPr id="3" name="Content Placeholder 2">
            <a:extLst>
              <a:ext uri="{FF2B5EF4-FFF2-40B4-BE49-F238E27FC236}">
                <a16:creationId xmlns:a16="http://schemas.microsoft.com/office/drawing/2014/main" id="{C953F09D-37E0-E547-9DE2-FB864A004C43}"/>
              </a:ext>
            </a:extLst>
          </p:cNvPr>
          <p:cNvSpPr>
            <a:spLocks noGrp="1"/>
          </p:cNvSpPr>
          <p:nvPr>
            <p:ph idx="1"/>
          </p:nvPr>
        </p:nvSpPr>
        <p:spPr>
          <a:xfrm>
            <a:off x="418043" y="1143000"/>
            <a:ext cx="11355914" cy="5257800"/>
          </a:xfrm>
        </p:spPr>
        <p:txBody>
          <a:bodyPr>
            <a:normAutofit/>
          </a:bodyPr>
          <a:lstStyle/>
          <a:p>
            <a:pPr marL="457200" indent="-457200">
              <a:spcBef>
                <a:spcPts val="720"/>
              </a:spcBef>
              <a:buClr>
                <a:srgbClr val="002060"/>
              </a:buClr>
              <a:buFont typeface="Arial" panose="020B0604020202020204" pitchFamily="34" charset="0"/>
              <a:buChar char="•"/>
            </a:pPr>
            <a:r>
              <a:rPr lang="en-US" b="1" dirty="0">
                <a:solidFill>
                  <a:schemeClr val="bg2"/>
                </a:solidFill>
                <a:latin typeface="Arial" panose="020B0604020202020204" pitchFamily="34" charset="0"/>
                <a:cs typeface="Arial" panose="020B0604020202020204" pitchFamily="34" charset="0"/>
              </a:rPr>
              <a:t>Research Interventions and Initiatives</a:t>
            </a:r>
          </a:p>
          <a:p>
            <a:pPr marL="684213" lvl="1" indent="-457200">
              <a:spcBef>
                <a:spcPts val="720"/>
              </a:spcBef>
              <a:buClr>
                <a:srgbClr val="002060"/>
              </a:buClr>
              <a:buFont typeface="Arial" panose="020B0604020202020204" pitchFamily="34" charset="0"/>
              <a:buChar char="•"/>
            </a:pPr>
            <a:r>
              <a:rPr lang="en-US" dirty="0">
                <a:solidFill>
                  <a:schemeClr val="bg2"/>
                </a:solidFill>
                <a:latin typeface="Arial" panose="020B0604020202020204" pitchFamily="34" charset="0"/>
                <a:cs typeface="Arial" panose="020B0604020202020204" pitchFamily="34" charset="0"/>
              </a:rPr>
              <a:t>Sleeping Healthy, Living Healthy (SHLH)</a:t>
            </a:r>
          </a:p>
          <a:p>
            <a:pPr marL="684213" lvl="1" indent="-457200">
              <a:spcBef>
                <a:spcPts val="720"/>
              </a:spcBef>
              <a:buClr>
                <a:srgbClr val="002060"/>
              </a:buClr>
              <a:buFont typeface="Arial" panose="020B0604020202020204" pitchFamily="34" charset="0"/>
              <a:buChar char="•"/>
            </a:pPr>
            <a:r>
              <a:rPr lang="en-US" dirty="0">
                <a:solidFill>
                  <a:schemeClr val="bg2"/>
                </a:solidFill>
                <a:latin typeface="Arial" panose="020B0604020202020204" pitchFamily="34" charset="0"/>
                <a:cs typeface="Arial" panose="020B0604020202020204" pitchFamily="34" charset="0"/>
              </a:rPr>
              <a:t>Resident Education in Sleep Techniques (REST) for adolescents and young adults</a:t>
            </a:r>
          </a:p>
          <a:p>
            <a:pPr marL="684213" lvl="1" indent="-457200">
              <a:spcBef>
                <a:spcPts val="720"/>
              </a:spcBef>
              <a:buClr>
                <a:srgbClr val="002060"/>
              </a:buClr>
              <a:buFont typeface="Arial" panose="020B0604020202020204" pitchFamily="34" charset="0"/>
              <a:buChar char="•"/>
            </a:pPr>
            <a:r>
              <a:rPr lang="en-US" dirty="0">
                <a:solidFill>
                  <a:schemeClr val="bg2"/>
                </a:solidFill>
                <a:latin typeface="Arial" panose="020B0604020202020204" pitchFamily="34" charset="0"/>
                <a:cs typeface="Arial" panose="020B0604020202020204" pitchFamily="34" charset="0"/>
              </a:rPr>
              <a:t>Comfort Box</a:t>
            </a:r>
          </a:p>
          <a:p>
            <a:pPr marL="684213" lvl="1" indent="-457200">
              <a:spcBef>
                <a:spcPts val="720"/>
              </a:spcBef>
              <a:buClr>
                <a:srgbClr val="002060"/>
              </a:buClr>
              <a:buFont typeface="Arial" panose="020B0604020202020204" pitchFamily="34" charset="0"/>
              <a:buChar char="•"/>
            </a:pPr>
            <a:r>
              <a:rPr lang="en-US" dirty="0">
                <a:solidFill>
                  <a:schemeClr val="bg2"/>
                </a:solidFill>
                <a:latin typeface="Arial" panose="020B0604020202020204" pitchFamily="34" charset="0"/>
                <a:cs typeface="Arial" panose="020B0604020202020204" pitchFamily="34" charset="0"/>
              </a:rPr>
              <a:t>Aroma Acupoint Therapy with Stress Relief Kit</a:t>
            </a:r>
          </a:p>
          <a:p>
            <a:pPr marL="457200" indent="-457200">
              <a:spcBef>
                <a:spcPts val="720"/>
              </a:spcBef>
              <a:buClr>
                <a:srgbClr val="002060"/>
              </a:buClr>
              <a:buFont typeface="Arial" panose="020B0604020202020204" pitchFamily="34" charset="0"/>
              <a:buChar char="•"/>
            </a:pPr>
            <a:r>
              <a:rPr lang="en-US" b="1" dirty="0">
                <a:solidFill>
                  <a:schemeClr val="bg2"/>
                </a:solidFill>
                <a:latin typeface="Arial" panose="020B0604020202020204" pitchFamily="34" charset="0"/>
                <a:cs typeface="Arial" panose="020B0604020202020204" pitchFamily="34" charset="0"/>
              </a:rPr>
              <a:t>Settings</a:t>
            </a:r>
          </a:p>
          <a:p>
            <a:pPr marL="684213" lvl="1" indent="-457200">
              <a:spcBef>
                <a:spcPts val="720"/>
              </a:spcBef>
              <a:buClr>
                <a:srgbClr val="002060"/>
              </a:buClr>
              <a:buFont typeface="Arial" panose="020B0604020202020204" pitchFamily="34" charset="0"/>
              <a:buChar char="•"/>
            </a:pPr>
            <a:r>
              <a:rPr lang="en-US" dirty="0">
                <a:solidFill>
                  <a:schemeClr val="bg2"/>
                </a:solidFill>
                <a:latin typeface="Arial" panose="020B0604020202020204" pitchFamily="34" charset="0"/>
                <a:cs typeface="Arial" panose="020B0604020202020204" pitchFamily="34" charset="0"/>
              </a:rPr>
              <a:t>School Based Health Centers (SBHCs) in NYC Public Schools</a:t>
            </a:r>
          </a:p>
          <a:p>
            <a:pPr marL="684213" lvl="1" indent="-457200">
              <a:spcBef>
                <a:spcPts val="720"/>
              </a:spcBef>
              <a:buClr>
                <a:srgbClr val="002060"/>
              </a:buClr>
              <a:buFont typeface="Arial" panose="020B0604020202020204" pitchFamily="34" charset="0"/>
              <a:buChar char="•"/>
            </a:pPr>
            <a:r>
              <a:rPr lang="en-US" dirty="0">
                <a:solidFill>
                  <a:schemeClr val="bg2"/>
                </a:solidFill>
                <a:latin typeface="Arial" panose="020B0604020202020204" pitchFamily="34" charset="0"/>
                <a:cs typeface="Arial" panose="020B0604020202020204" pitchFamily="34" charset="0"/>
              </a:rPr>
              <a:t>Inpatient at a Tertiary Care Children’s Hospital in NYC</a:t>
            </a:r>
          </a:p>
          <a:p>
            <a:pPr marL="457200" indent="-457200">
              <a:spcBef>
                <a:spcPts val="720"/>
              </a:spcBef>
              <a:buClr>
                <a:srgbClr val="002060"/>
              </a:buClr>
              <a:buFont typeface="Arial" panose="020B0604020202020204" pitchFamily="34" charset="0"/>
              <a:buChar char="•"/>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598671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45AE4-550F-7DE6-98D0-6B2E5704D582}"/>
              </a:ext>
            </a:extLst>
          </p:cNvPr>
          <p:cNvSpPr>
            <a:spLocks noGrp="1"/>
          </p:cNvSpPr>
          <p:nvPr>
            <p:ph type="title"/>
          </p:nvPr>
        </p:nvSpPr>
        <p:spPr>
          <a:xfrm>
            <a:off x="648878" y="76200"/>
            <a:ext cx="10396882" cy="1151965"/>
          </a:xfrm>
        </p:spPr>
        <p:txBody>
          <a:bodyPr>
            <a:normAutofit/>
          </a:bodyPr>
          <a:lstStyle/>
          <a:p>
            <a:r>
              <a:rPr lang="en-US" sz="4000" dirty="0"/>
              <a:t>Objectives</a:t>
            </a:r>
          </a:p>
        </p:txBody>
      </p:sp>
      <p:sp>
        <p:nvSpPr>
          <p:cNvPr id="3" name="Content Placeholder 2">
            <a:extLst>
              <a:ext uri="{FF2B5EF4-FFF2-40B4-BE49-F238E27FC236}">
                <a16:creationId xmlns:a16="http://schemas.microsoft.com/office/drawing/2014/main" id="{888B39E4-91A3-3D22-B011-1BCC5DF540F4}"/>
              </a:ext>
            </a:extLst>
          </p:cNvPr>
          <p:cNvSpPr>
            <a:spLocks noGrp="1"/>
          </p:cNvSpPr>
          <p:nvPr>
            <p:ph sz="quarter" idx="13"/>
          </p:nvPr>
        </p:nvSpPr>
        <p:spPr>
          <a:xfrm>
            <a:off x="685800" y="1447800"/>
            <a:ext cx="10394707" cy="3926785"/>
          </a:xfrm>
        </p:spPr>
        <p:txBody>
          <a:bodyPr>
            <a:normAutofit fontScale="77500" lnSpcReduction="20000"/>
          </a:bodyPr>
          <a:lstStyle/>
          <a:p>
            <a:pPr marL="0" marR="0">
              <a:lnSpc>
                <a:spcPct val="107000"/>
              </a:lnSpc>
              <a:spcAft>
                <a:spcPts val="800"/>
              </a:spcAft>
              <a:tabLst>
                <a:tab pos="4954905" algn="l"/>
              </a:tabLst>
            </a:pPr>
            <a:endParaRPr lang="en-US" sz="2400" kern="100" cap="none"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tabLst>
                <a:tab pos="4954905" algn="l"/>
              </a:tabLst>
            </a:pPr>
            <a:r>
              <a:rPr lang="en-US" sz="2400" kern="100" cap="none" dirty="0">
                <a:effectLst/>
                <a:latin typeface="Aptos" panose="020B0004020202020204" pitchFamily="34" charset="0"/>
                <a:ea typeface="Aptos" panose="020B0004020202020204" pitchFamily="34" charset="0"/>
                <a:cs typeface="Times New Roman" panose="02020603050405020304" pitchFamily="18" charset="0"/>
              </a:rPr>
              <a:t>Appreciate the magnitude, impact on whole health, and inter-relatedness of </a:t>
            </a:r>
            <a:r>
              <a:rPr lang="en-US" sz="2400" b="1" kern="100" cap="none"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anxiety,</a:t>
            </a:r>
            <a:r>
              <a:rPr lang="en-US" sz="2400" b="1" kern="100" cap="none" dirty="0">
                <a:effectLst/>
                <a:latin typeface="Aptos" panose="020B0004020202020204" pitchFamily="34" charset="0"/>
                <a:ea typeface="Aptos" panose="020B0004020202020204" pitchFamily="34" charset="0"/>
                <a:cs typeface="Times New Roman" panose="02020603050405020304" pitchFamily="18" charset="0"/>
              </a:rPr>
              <a:t> </a:t>
            </a:r>
            <a:r>
              <a:rPr lang="en-US" sz="2400" b="1" kern="100" cap="none" dirty="0">
                <a:solidFill>
                  <a:schemeClr val="accent5">
                    <a:lumMod val="50000"/>
                  </a:schemeClr>
                </a:solidFill>
                <a:effectLst/>
                <a:latin typeface="Aptos" panose="020B0004020202020204" pitchFamily="34" charset="0"/>
                <a:ea typeface="Aptos" panose="020B0004020202020204" pitchFamily="34" charset="0"/>
                <a:cs typeface="Times New Roman" panose="02020603050405020304" pitchFamily="18" charset="0"/>
              </a:rPr>
              <a:t>disrupted sleep,</a:t>
            </a:r>
            <a:r>
              <a:rPr lang="en-US" sz="2400" kern="100" cap="none" dirty="0">
                <a:effectLst/>
                <a:latin typeface="Aptos" panose="020B0004020202020204" pitchFamily="34" charset="0"/>
                <a:ea typeface="Aptos" panose="020B0004020202020204" pitchFamily="34" charset="0"/>
                <a:cs typeface="Times New Roman" panose="02020603050405020304" pitchFamily="18" charset="0"/>
              </a:rPr>
              <a:t> and </a:t>
            </a:r>
            <a:r>
              <a:rPr lang="en-US" sz="2400" b="1" kern="100" cap="none" dirty="0">
                <a:solidFill>
                  <a:schemeClr val="accent6">
                    <a:lumMod val="50000"/>
                  </a:schemeClr>
                </a:solidFill>
                <a:effectLst/>
                <a:latin typeface="Aptos" panose="020B0004020202020204" pitchFamily="34" charset="0"/>
                <a:ea typeface="Aptos" panose="020B0004020202020204" pitchFamily="34" charset="0"/>
                <a:cs typeface="Times New Roman" panose="02020603050405020304" pitchFamily="18" charset="0"/>
              </a:rPr>
              <a:t>disordered eating </a:t>
            </a:r>
            <a:r>
              <a:rPr lang="en-US" sz="2400" kern="100" cap="none" dirty="0">
                <a:effectLst/>
                <a:latin typeface="Aptos" panose="020B0004020202020204" pitchFamily="34" charset="0"/>
                <a:ea typeface="Aptos" panose="020B0004020202020204" pitchFamily="34" charset="0"/>
                <a:cs typeface="Times New Roman" panose="02020603050405020304" pitchFamily="18" charset="0"/>
              </a:rPr>
              <a:t>in the adolescent and young adult (AYA) population.</a:t>
            </a:r>
          </a:p>
          <a:p>
            <a:pPr marL="0" marR="0">
              <a:lnSpc>
                <a:spcPct val="107000"/>
              </a:lnSpc>
              <a:spcAft>
                <a:spcPts val="800"/>
              </a:spcAft>
              <a:tabLst>
                <a:tab pos="4954905" algn="l"/>
              </a:tabLst>
            </a:pPr>
            <a:r>
              <a:rPr lang="en-US" sz="2400" kern="100" cap="none" dirty="0">
                <a:effectLst/>
                <a:latin typeface="Aptos" panose="020B0004020202020204" pitchFamily="34" charset="0"/>
                <a:ea typeface="Aptos" panose="020B0004020202020204" pitchFamily="34" charset="0"/>
                <a:cs typeface="Times New Roman" panose="02020603050405020304" pitchFamily="18" charset="0"/>
              </a:rPr>
              <a:t>Identify approaches and theoretical frameworks that can be of appeal to the AYA population, making intervention more successful for the patient and more enjoyable for the healthcare provider.</a:t>
            </a:r>
          </a:p>
          <a:p>
            <a:pPr marL="0" marR="0">
              <a:lnSpc>
                <a:spcPct val="107000"/>
              </a:lnSpc>
              <a:spcAft>
                <a:spcPts val="800"/>
              </a:spcAft>
              <a:tabLst>
                <a:tab pos="4954905" algn="l"/>
              </a:tabLst>
            </a:pPr>
            <a:r>
              <a:rPr lang="en-US" sz="2400" kern="100" cap="none" dirty="0">
                <a:effectLst/>
                <a:latin typeface="Aptos" panose="020B0004020202020204" pitchFamily="34" charset="0"/>
                <a:ea typeface="Aptos" panose="020B0004020202020204" pitchFamily="34" charset="0"/>
                <a:cs typeface="Times New Roman" panose="02020603050405020304" pitchFamily="18" charset="0"/>
              </a:rPr>
              <a:t>Describe training resources and opportunities for further learning for participants, so they can continue to develop their own skills and methods with the AYA population using integrative health modalities.</a:t>
            </a:r>
          </a:p>
          <a:p>
            <a:pPr marL="0" marR="0">
              <a:lnSpc>
                <a:spcPct val="107000"/>
              </a:lnSpc>
              <a:spcAft>
                <a:spcPts val="800"/>
              </a:spcAft>
              <a:tabLst>
                <a:tab pos="4954905" algn="l"/>
              </a:tabLst>
            </a:pPr>
            <a:r>
              <a:rPr lang="en-US" sz="2400" kern="100" cap="none" dirty="0">
                <a:effectLst/>
                <a:latin typeface="Aptos" panose="020B0004020202020204" pitchFamily="34" charset="0"/>
                <a:ea typeface="Aptos" panose="020B0004020202020204" pitchFamily="34" charset="0"/>
                <a:cs typeface="Times New Roman" panose="02020603050405020304" pitchFamily="18" charset="0"/>
              </a:rPr>
              <a:t>Gain awareness of treatment techniques and their application towards improving anxiety, sleep, and disordered eating specifically in adolescents.</a:t>
            </a:r>
          </a:p>
          <a:p>
            <a:endParaRPr lang="en-US" sz="3200" cap="none" dirty="0"/>
          </a:p>
        </p:txBody>
      </p:sp>
    </p:spTree>
    <p:extLst>
      <p:ext uri="{BB962C8B-B14F-4D97-AF65-F5344CB8AC3E}">
        <p14:creationId xmlns:p14="http://schemas.microsoft.com/office/powerpoint/2010/main" val="4286565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8263C-7F32-05E5-9FBA-0E6CF50605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9BE999-DF18-3EE5-AB1B-CF51B99C0856}"/>
              </a:ext>
            </a:extLst>
          </p:cNvPr>
          <p:cNvSpPr>
            <a:spLocks noGrp="1"/>
          </p:cNvSpPr>
          <p:nvPr>
            <p:ph type="title"/>
          </p:nvPr>
        </p:nvSpPr>
        <p:spPr>
          <a:xfrm>
            <a:off x="838200" y="-19878"/>
            <a:ext cx="10515600" cy="868430"/>
          </a:xfrm>
        </p:spPr>
        <p:txBody>
          <a:bodyPr>
            <a:normAutofit/>
          </a:bodyPr>
          <a:lstStyle/>
          <a:p>
            <a:pPr algn="ctr"/>
            <a:r>
              <a:rPr lang="en-US" sz="4000" dirty="0">
                <a:solidFill>
                  <a:schemeClr val="bg2"/>
                </a:solidFill>
                <a:latin typeface="Arial" panose="020B0604020202020204" pitchFamily="34" charset="0"/>
                <a:cs typeface="Arial" panose="020B0604020202020204" pitchFamily="34" charset="0"/>
              </a:rPr>
              <a:t>Multi-Modal Integrative Approaches to Sleep</a:t>
            </a:r>
          </a:p>
        </p:txBody>
      </p:sp>
      <p:sp>
        <p:nvSpPr>
          <p:cNvPr id="3" name="Content Placeholder 2">
            <a:extLst>
              <a:ext uri="{FF2B5EF4-FFF2-40B4-BE49-F238E27FC236}">
                <a16:creationId xmlns:a16="http://schemas.microsoft.com/office/drawing/2014/main" id="{A7C065BA-6202-F113-EFED-9991506BC66E}"/>
              </a:ext>
            </a:extLst>
          </p:cNvPr>
          <p:cNvSpPr>
            <a:spLocks noGrp="1"/>
          </p:cNvSpPr>
          <p:nvPr>
            <p:ph idx="1"/>
          </p:nvPr>
        </p:nvSpPr>
        <p:spPr>
          <a:xfrm>
            <a:off x="418043" y="990600"/>
            <a:ext cx="11355914" cy="5257800"/>
          </a:xfrm>
        </p:spPr>
        <p:txBody>
          <a:bodyPr>
            <a:normAutofit/>
          </a:bodyPr>
          <a:lstStyle/>
          <a:p>
            <a:pPr marL="457200" indent="-457200">
              <a:spcBef>
                <a:spcPts val="720"/>
              </a:spcBef>
              <a:buClr>
                <a:srgbClr val="002060"/>
              </a:buClr>
              <a:buFont typeface="Arial" panose="020B0604020202020204" pitchFamily="34" charset="0"/>
              <a:buChar char="•"/>
            </a:pPr>
            <a:r>
              <a:rPr lang="en-US" sz="3000" dirty="0">
                <a:solidFill>
                  <a:schemeClr val="bg2"/>
                </a:solidFill>
                <a:latin typeface="Arial" panose="020B0604020202020204" pitchFamily="34" charset="0"/>
                <a:cs typeface="Arial" panose="020B0604020202020204" pitchFamily="34" charset="0"/>
              </a:rPr>
              <a:t>Acupressure </a:t>
            </a:r>
          </a:p>
          <a:p>
            <a:pPr marL="457200" indent="-457200">
              <a:spcBef>
                <a:spcPts val="720"/>
              </a:spcBef>
              <a:buClr>
                <a:srgbClr val="002060"/>
              </a:buClr>
              <a:buFont typeface="Arial" panose="020B0604020202020204" pitchFamily="34" charset="0"/>
              <a:buChar char="•"/>
            </a:pPr>
            <a:r>
              <a:rPr lang="en-US" sz="3000" dirty="0">
                <a:solidFill>
                  <a:schemeClr val="bg2"/>
                </a:solidFill>
                <a:latin typeface="Arial" panose="020B0604020202020204" pitchFamily="34" charset="0"/>
                <a:cs typeface="Arial" panose="020B0604020202020204" pitchFamily="34" charset="0"/>
              </a:rPr>
              <a:t>Aromatherapy </a:t>
            </a:r>
          </a:p>
          <a:p>
            <a:pPr marL="457200" indent="-457200">
              <a:spcBef>
                <a:spcPts val="720"/>
              </a:spcBef>
              <a:buClr>
                <a:srgbClr val="002060"/>
              </a:buClr>
              <a:buFont typeface="Arial" panose="020B0604020202020204" pitchFamily="34" charset="0"/>
              <a:buChar char="•"/>
            </a:pPr>
            <a:r>
              <a:rPr lang="en-US" sz="3000" dirty="0">
                <a:solidFill>
                  <a:schemeClr val="bg2"/>
                </a:solidFill>
                <a:latin typeface="Arial" panose="020B0604020202020204" pitchFamily="34" charset="0"/>
                <a:cs typeface="Arial" panose="020B0604020202020204" pitchFamily="34" charset="0"/>
              </a:rPr>
              <a:t>Aroma Acupoint Therapy (AAT)</a:t>
            </a:r>
          </a:p>
          <a:p>
            <a:pPr marL="457200" indent="-457200">
              <a:spcBef>
                <a:spcPts val="720"/>
              </a:spcBef>
              <a:buClr>
                <a:srgbClr val="002060"/>
              </a:buClr>
              <a:buFont typeface="Arial" panose="020B0604020202020204" pitchFamily="34" charset="0"/>
              <a:buChar char="•"/>
            </a:pPr>
            <a:r>
              <a:rPr lang="en-US" sz="3000" dirty="0">
                <a:solidFill>
                  <a:schemeClr val="bg2"/>
                </a:solidFill>
                <a:latin typeface="Arial" panose="020B0604020202020204" pitchFamily="34" charset="0"/>
                <a:cs typeface="Arial" panose="020B0604020202020204" pitchFamily="34" charset="0"/>
              </a:rPr>
              <a:t>Breathing techniques (4:7:8, square, 3-part yogic breathing, alternate nostril breathing, </a:t>
            </a:r>
            <a:r>
              <a:rPr lang="en-US" sz="3000" dirty="0" err="1">
                <a:solidFill>
                  <a:schemeClr val="bg2"/>
                </a:solidFill>
                <a:latin typeface="Arial" panose="020B0604020202020204" pitchFamily="34" charset="0"/>
                <a:cs typeface="Arial" panose="020B0604020202020204" pitchFamily="34" charset="0"/>
              </a:rPr>
              <a:t>Sitali</a:t>
            </a:r>
            <a:r>
              <a:rPr lang="en-US" sz="3000" dirty="0">
                <a:solidFill>
                  <a:schemeClr val="bg2"/>
                </a:solidFill>
                <a:latin typeface="Arial" panose="020B0604020202020204" pitchFamily="34" charset="0"/>
                <a:cs typeface="Arial" panose="020B0604020202020204" pitchFamily="34" charset="0"/>
              </a:rPr>
              <a:t>, </a:t>
            </a:r>
            <a:r>
              <a:rPr lang="en-US" sz="3000" dirty="0" err="1">
                <a:solidFill>
                  <a:schemeClr val="bg2"/>
                </a:solidFill>
                <a:latin typeface="Arial" panose="020B0604020202020204" pitchFamily="34" charset="0"/>
                <a:cs typeface="Arial" panose="020B0604020202020204" pitchFamily="34" charset="0"/>
              </a:rPr>
              <a:t>Sitkari</a:t>
            </a:r>
            <a:r>
              <a:rPr lang="en-US" sz="3000" dirty="0">
                <a:solidFill>
                  <a:schemeClr val="bg2"/>
                </a:solidFill>
                <a:latin typeface="Arial" panose="020B0604020202020204" pitchFamily="34" charset="0"/>
                <a:cs typeface="Arial" panose="020B0604020202020204" pitchFamily="34" charset="0"/>
              </a:rPr>
              <a:t>)</a:t>
            </a:r>
          </a:p>
          <a:p>
            <a:pPr marL="457200" indent="-457200">
              <a:spcBef>
                <a:spcPts val="720"/>
              </a:spcBef>
              <a:buClr>
                <a:srgbClr val="002060"/>
              </a:buClr>
              <a:buFont typeface="Arial" panose="020B0604020202020204" pitchFamily="34" charset="0"/>
              <a:buChar char="•"/>
            </a:pPr>
            <a:r>
              <a:rPr lang="en-US" sz="3000" dirty="0">
                <a:solidFill>
                  <a:schemeClr val="bg2"/>
                </a:solidFill>
                <a:latin typeface="Arial" panose="020B0604020202020204" pitchFamily="34" charset="0"/>
                <a:cs typeface="Arial" panose="020B0604020202020204" pitchFamily="34" charset="0"/>
              </a:rPr>
              <a:t>Emotional Freedom Techniques (EFT) Tapping</a:t>
            </a:r>
          </a:p>
          <a:p>
            <a:pPr marL="457200" indent="-457200">
              <a:spcBef>
                <a:spcPts val="720"/>
              </a:spcBef>
              <a:buClr>
                <a:srgbClr val="002060"/>
              </a:buClr>
              <a:buFont typeface="Arial" panose="020B0604020202020204" pitchFamily="34" charset="0"/>
              <a:buChar char="•"/>
            </a:pPr>
            <a:r>
              <a:rPr lang="en-US" sz="3000" dirty="0">
                <a:solidFill>
                  <a:schemeClr val="bg2"/>
                </a:solidFill>
                <a:latin typeface="Arial" panose="020B0604020202020204" pitchFamily="34" charset="0"/>
                <a:cs typeface="Arial" panose="020B0604020202020204" pitchFamily="34" charset="0"/>
              </a:rPr>
              <a:t>Mindfulness: Mindful breathing, Body awareness, Letting go</a:t>
            </a:r>
          </a:p>
          <a:p>
            <a:pPr marL="457200" indent="-457200">
              <a:spcBef>
                <a:spcPts val="720"/>
              </a:spcBef>
              <a:buClr>
                <a:srgbClr val="002060"/>
              </a:buClr>
              <a:buFont typeface="Arial" panose="020B0604020202020204" pitchFamily="34" charset="0"/>
              <a:buChar char="•"/>
            </a:pPr>
            <a:r>
              <a:rPr lang="en-US" sz="3000" dirty="0">
                <a:solidFill>
                  <a:schemeClr val="bg2"/>
                </a:solidFill>
                <a:latin typeface="Arial" panose="020B0604020202020204" pitchFamily="34" charset="0"/>
                <a:cs typeface="Arial" panose="020B0604020202020204" pitchFamily="34" charset="0"/>
              </a:rPr>
              <a:t>Self Hypnosis</a:t>
            </a:r>
          </a:p>
          <a:p>
            <a:pPr marL="457200" indent="-457200">
              <a:spcBef>
                <a:spcPts val="720"/>
              </a:spcBef>
              <a:buClr>
                <a:srgbClr val="002060"/>
              </a:buClr>
              <a:buFont typeface="Arial" panose="020B0604020202020204" pitchFamily="34" charset="0"/>
              <a:buChar char="•"/>
            </a:pPr>
            <a:r>
              <a:rPr lang="en-US" sz="3000" dirty="0">
                <a:solidFill>
                  <a:schemeClr val="bg2"/>
                </a:solidFill>
                <a:latin typeface="Arial" panose="020B0604020202020204" pitchFamily="34" charset="0"/>
                <a:cs typeface="Arial" panose="020B0604020202020204" pitchFamily="34" charset="0"/>
              </a:rPr>
              <a:t>Self Massage</a:t>
            </a:r>
          </a:p>
          <a:p>
            <a:pPr marL="457200" indent="-457200">
              <a:spcBef>
                <a:spcPts val="720"/>
              </a:spcBef>
              <a:buClr>
                <a:srgbClr val="002060"/>
              </a:buClr>
              <a:buFont typeface="Arial" panose="020B0604020202020204" pitchFamily="34" charset="0"/>
              <a:buChar char="•"/>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126884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514EF-CE21-344B-B79A-C1A9870C61BA}"/>
              </a:ext>
            </a:extLst>
          </p:cNvPr>
          <p:cNvSpPr>
            <a:spLocks noGrp="1"/>
          </p:cNvSpPr>
          <p:nvPr>
            <p:ph type="title"/>
          </p:nvPr>
        </p:nvSpPr>
        <p:spPr>
          <a:xfrm>
            <a:off x="664629" y="135225"/>
            <a:ext cx="11360800" cy="834800"/>
          </a:xfrm>
        </p:spPr>
        <p:txBody>
          <a:bodyPr/>
          <a:lstStyle/>
          <a:p>
            <a:r>
              <a:rPr lang="en-US" dirty="0">
                <a:solidFill>
                  <a:schemeClr val="accent6"/>
                </a:solidFill>
                <a:latin typeface="+mn-lt"/>
              </a:rPr>
              <a:t>Research on MBIH Approaches to Sleep</a:t>
            </a:r>
          </a:p>
        </p:txBody>
      </p:sp>
      <p:sp>
        <p:nvSpPr>
          <p:cNvPr id="4" name="Slide Number Placeholder 3">
            <a:extLst>
              <a:ext uri="{FF2B5EF4-FFF2-40B4-BE49-F238E27FC236}">
                <a16:creationId xmlns:a16="http://schemas.microsoft.com/office/drawing/2014/main" id="{B5AD7C6F-5F8C-D741-8506-394F40EB0C75}"/>
              </a:ext>
            </a:extLst>
          </p:cNvPr>
          <p:cNvSpPr>
            <a:spLocks noGrp="1"/>
          </p:cNvSpPr>
          <p:nvPr>
            <p:ph type="sldNum"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21</a:t>
            </a:fld>
            <a:endParaRPr lang="en"/>
          </a:p>
        </p:txBody>
      </p:sp>
      <p:pic>
        <p:nvPicPr>
          <p:cNvPr id="5" name="Picture 4" descr="IMG_5807.jpg">
            <a:extLst>
              <a:ext uri="{FF2B5EF4-FFF2-40B4-BE49-F238E27FC236}">
                <a16:creationId xmlns:a16="http://schemas.microsoft.com/office/drawing/2014/main" id="{9E7B387B-1EFD-7349-9F73-812893ECC9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058515" flipV="1">
            <a:off x="23268141" y="27462073"/>
            <a:ext cx="3416163" cy="25621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 Placeholder 2">
            <a:extLst>
              <a:ext uri="{FF2B5EF4-FFF2-40B4-BE49-F238E27FC236}">
                <a16:creationId xmlns:a16="http://schemas.microsoft.com/office/drawing/2014/main" id="{9916415B-8C0F-C71D-98DF-DDB1E6701E7F}"/>
              </a:ext>
            </a:extLst>
          </p:cNvPr>
          <p:cNvSpPr txBox="1">
            <a:spLocks/>
          </p:cNvSpPr>
          <p:nvPr/>
        </p:nvSpPr>
        <p:spPr bwMode="gray">
          <a:xfrm>
            <a:off x="224951" y="970025"/>
            <a:ext cx="11742098" cy="455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Autofit/>
          </a:bodyPr>
          <a:lstStyle>
            <a:lvl1pPr marL="609585" lvl="0" indent="-457189" algn="l" rtl="0" eaLnBrk="0" fontAlgn="base" hangingPunct="0">
              <a:spcBef>
                <a:spcPts val="0"/>
              </a:spcBef>
              <a:spcAft>
                <a:spcPts val="0"/>
              </a:spcAft>
              <a:buSzPts val="1800"/>
              <a:buChar char="●"/>
              <a:defRPr sz="32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1pPr>
            <a:lvl2pPr marL="1219170" lvl="1" indent="-423323" algn="l" rtl="0" eaLnBrk="0" fontAlgn="base" hangingPunct="0">
              <a:spcBef>
                <a:spcPts val="2133"/>
              </a:spcBef>
              <a:spcAft>
                <a:spcPts val="0"/>
              </a:spcAft>
              <a:buSzPts val="1400"/>
              <a:buChar char="○"/>
              <a:defRPr sz="28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2pPr>
            <a:lvl3pPr marL="1828754" lvl="2" indent="-423323" algn="l" rtl="0" eaLnBrk="0" fontAlgn="base" hangingPunct="0">
              <a:spcBef>
                <a:spcPts val="2133"/>
              </a:spcBef>
              <a:spcAft>
                <a:spcPts val="0"/>
              </a:spcAft>
              <a:buSzPts val="1400"/>
              <a:buChar char="■"/>
              <a:defRPr sz="24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3pPr>
            <a:lvl4pPr marL="2438339" lvl="3" indent="-423323" algn="l" rtl="0" eaLnBrk="0" fontAlgn="base" hangingPunct="0">
              <a:spcBef>
                <a:spcPts val="2133"/>
              </a:spcBef>
              <a:spcAft>
                <a:spcPts val="0"/>
              </a:spcAft>
              <a:buSzPts val="1400"/>
              <a:buChar char="●"/>
              <a:defRPr sz="20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4pPr>
            <a:lvl5pPr marL="3047924" lvl="4" indent="-423323" algn="l" rtl="0" eaLnBrk="0" fontAlgn="base" hangingPunct="0">
              <a:spcBef>
                <a:spcPts val="2133"/>
              </a:spcBef>
              <a:spcAft>
                <a:spcPts val="0"/>
              </a:spcAft>
              <a:buSzPts val="1400"/>
              <a:buChar char="○"/>
              <a:defRPr sz="18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5pPr>
            <a:lvl6pPr marL="3657509" lvl="5" indent="-423323" algn="l" rtl="0" fontAlgn="base">
              <a:spcBef>
                <a:spcPts val="2133"/>
              </a:spcBef>
              <a:spcAft>
                <a:spcPts val="0"/>
              </a:spcAft>
              <a:buSzPts val="1400"/>
              <a:buChar char="■"/>
              <a:defRPr sz="1400">
                <a:solidFill>
                  <a:schemeClr val="tx1"/>
                </a:solidFill>
                <a:latin typeface="+mn-lt"/>
              </a:defRPr>
            </a:lvl6pPr>
            <a:lvl7pPr marL="4267093" lvl="6" indent="-423323" algn="l" rtl="0" fontAlgn="base">
              <a:spcBef>
                <a:spcPts val="2133"/>
              </a:spcBef>
              <a:spcAft>
                <a:spcPts val="0"/>
              </a:spcAft>
              <a:buSzPts val="1400"/>
              <a:buChar char="●"/>
              <a:defRPr sz="1400">
                <a:solidFill>
                  <a:schemeClr val="tx1"/>
                </a:solidFill>
                <a:latin typeface="+mn-lt"/>
              </a:defRPr>
            </a:lvl7pPr>
            <a:lvl8pPr marL="4876678" lvl="7" indent="-423323" algn="l" rtl="0" fontAlgn="base">
              <a:spcBef>
                <a:spcPts val="2133"/>
              </a:spcBef>
              <a:spcAft>
                <a:spcPts val="0"/>
              </a:spcAft>
              <a:buSzPts val="1400"/>
              <a:buChar char="○"/>
              <a:defRPr sz="1400">
                <a:solidFill>
                  <a:schemeClr val="tx1"/>
                </a:solidFill>
                <a:latin typeface="+mn-lt"/>
              </a:defRPr>
            </a:lvl8pPr>
            <a:lvl9pPr marL="5486263" lvl="8" indent="-423323" algn="l" rtl="0" fontAlgn="base">
              <a:spcBef>
                <a:spcPts val="2133"/>
              </a:spcBef>
              <a:spcAft>
                <a:spcPts val="2133"/>
              </a:spcAft>
              <a:buSzPts val="1400"/>
              <a:buChar char="■"/>
              <a:defRPr sz="1400">
                <a:solidFill>
                  <a:schemeClr val="tx1"/>
                </a:solidFill>
                <a:latin typeface="+mn-lt"/>
              </a:defRPr>
            </a:lvl9pPr>
          </a:lstStyle>
          <a:p>
            <a:pPr marL="152396" indent="0" algn="ctr">
              <a:buFontTx/>
              <a:buNone/>
            </a:pPr>
            <a:r>
              <a:rPr lang="en-US" sz="2800" kern="0" dirty="0">
                <a:solidFill>
                  <a:schemeClr val="accent6"/>
                </a:solidFill>
                <a:latin typeface="+mn-lt"/>
              </a:rPr>
              <a:t>Needs assessment on providing Integrative Therapies at SBHCs </a:t>
            </a:r>
          </a:p>
          <a:p>
            <a:pPr marL="152396" indent="0" algn="ctr">
              <a:buFontTx/>
              <a:buNone/>
            </a:pPr>
            <a:r>
              <a:rPr lang="en-US" sz="2800" b="1" kern="0" dirty="0">
                <a:solidFill>
                  <a:schemeClr val="accent6"/>
                </a:solidFill>
              </a:rPr>
              <a:t>↓</a:t>
            </a:r>
            <a:endParaRPr lang="en-US" sz="2800" kern="0" dirty="0">
              <a:solidFill>
                <a:schemeClr val="accent6"/>
              </a:solidFill>
              <a:latin typeface="+mn-lt"/>
            </a:endParaRPr>
          </a:p>
          <a:p>
            <a:pPr marL="152396" indent="0" algn="ctr">
              <a:buFontTx/>
              <a:buNone/>
            </a:pPr>
            <a:r>
              <a:rPr lang="en-US" sz="2800" kern="0" dirty="0">
                <a:solidFill>
                  <a:schemeClr val="accent6"/>
                </a:solidFill>
                <a:latin typeface="+mn-lt"/>
              </a:rPr>
              <a:t>Assess SBHC patients’ sleep quality &amp; interest in participating </a:t>
            </a:r>
          </a:p>
          <a:p>
            <a:pPr marL="152396" indent="0" algn="ctr">
              <a:buFontTx/>
              <a:buNone/>
            </a:pPr>
            <a:r>
              <a:rPr lang="en-US" sz="2800" kern="0" dirty="0">
                <a:solidFill>
                  <a:schemeClr val="accent6"/>
                </a:solidFill>
                <a:latin typeface="+mn-lt"/>
              </a:rPr>
              <a:t>in a Mind-Body Integrative Health Sleep Intervention </a:t>
            </a:r>
          </a:p>
          <a:p>
            <a:pPr marL="152396" indent="0" algn="ctr">
              <a:buFontTx/>
              <a:buNone/>
            </a:pPr>
            <a:r>
              <a:rPr lang="en-US" sz="2800" b="1" kern="0" dirty="0">
                <a:solidFill>
                  <a:schemeClr val="accent6"/>
                </a:solidFill>
              </a:rPr>
              <a:t>↓</a:t>
            </a:r>
            <a:endParaRPr lang="en-US" sz="2800" kern="0" dirty="0">
              <a:solidFill>
                <a:schemeClr val="accent6"/>
              </a:solidFill>
              <a:latin typeface="+mn-lt"/>
            </a:endParaRPr>
          </a:p>
          <a:p>
            <a:pPr marL="152396" indent="0" algn="ctr">
              <a:buFontTx/>
              <a:buNone/>
            </a:pPr>
            <a:r>
              <a:rPr lang="en-US" sz="2800" kern="0" dirty="0">
                <a:solidFill>
                  <a:schemeClr val="accent6"/>
                </a:solidFill>
                <a:latin typeface="+mn-lt"/>
              </a:rPr>
              <a:t>Develop &amp; pilot test </a:t>
            </a:r>
            <a:r>
              <a:rPr lang="en-US" sz="2800" b="1" i="1" kern="0" dirty="0">
                <a:solidFill>
                  <a:schemeClr val="accent6"/>
                </a:solidFill>
                <a:latin typeface="+mn-lt"/>
              </a:rPr>
              <a:t>Sleeping Healthy/Living Healthy </a:t>
            </a:r>
            <a:r>
              <a:rPr lang="en-US" sz="2800" kern="0" dirty="0">
                <a:solidFill>
                  <a:schemeClr val="accent6"/>
                </a:solidFill>
                <a:latin typeface="+mn-lt"/>
              </a:rPr>
              <a:t>(SHLH) Intervention at 2 SBHC using acupressure, tapping, and mindfulness (R21 NIMHD) </a:t>
            </a:r>
            <a:endParaRPr lang="en-US" sz="2800" b="1" kern="0" dirty="0">
              <a:solidFill>
                <a:schemeClr val="accent6"/>
              </a:solidFill>
              <a:latin typeface="+mn-lt"/>
            </a:endParaRPr>
          </a:p>
          <a:p>
            <a:pPr marL="152396" indent="0" algn="ctr">
              <a:buFontTx/>
              <a:buNone/>
            </a:pPr>
            <a:r>
              <a:rPr lang="en-US" b="1" kern="0" dirty="0">
                <a:solidFill>
                  <a:schemeClr val="accent6"/>
                </a:solidFill>
                <a:latin typeface="+mn-lt"/>
              </a:rPr>
              <a:t>↓</a:t>
            </a:r>
          </a:p>
          <a:p>
            <a:pPr marL="152396" indent="0" algn="ctr">
              <a:buFontTx/>
              <a:buNone/>
            </a:pPr>
            <a:r>
              <a:rPr lang="en-US" sz="2800" kern="0" dirty="0">
                <a:solidFill>
                  <a:schemeClr val="accent6"/>
                </a:solidFill>
                <a:latin typeface="+mn-lt"/>
              </a:rPr>
              <a:t>Modify SHLH curriculum for pediatric Resident Education in Sleep Techniques (REST) Program Evaluation Study </a:t>
            </a:r>
          </a:p>
          <a:p>
            <a:endParaRPr lang="en-US" kern="0" dirty="0">
              <a:latin typeface="+mn-lt"/>
            </a:endParaRPr>
          </a:p>
        </p:txBody>
      </p:sp>
    </p:spTree>
    <p:extLst>
      <p:ext uri="{BB962C8B-B14F-4D97-AF65-F5344CB8AC3E}">
        <p14:creationId xmlns:p14="http://schemas.microsoft.com/office/powerpoint/2010/main" val="179380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dissolve">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dissolve">
                                      <p:cBhvr>
                                        <p:cTn id="23" dur="500"/>
                                        <p:tgtEl>
                                          <p:spTgt spid="6">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dissolve">
                                      <p:cBhvr>
                                        <p:cTn id="26" dur="500"/>
                                        <p:tgtEl>
                                          <p:spTgt spid="6">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dissolve">
                                      <p:cBhvr>
                                        <p:cTn id="31" dur="500"/>
                                        <p:tgtEl>
                                          <p:spTgt spid="6">
                                            <p:txEl>
                                              <p:pRg st="6" end="6"/>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dissolve">
                                      <p:cBhvr>
                                        <p:cTn id="3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87156" y="4115446"/>
            <a:ext cx="8458200" cy="2387600"/>
          </a:xfrm>
        </p:spPr>
        <p:txBody>
          <a:bodyPr>
            <a:normAutofit fontScale="90000"/>
          </a:bodyPr>
          <a:lstStyle/>
          <a:p>
            <a:pPr algn="l"/>
            <a:r>
              <a:rPr lang="en-US" sz="6700" b="1" dirty="0">
                <a:solidFill>
                  <a:srgbClr val="1D4F91"/>
                </a:solidFill>
                <a:latin typeface="Arial" panose="020B0604020202020204" pitchFamily="34" charset="0"/>
                <a:cs typeface="Arial" panose="020B0604020202020204" pitchFamily="34" charset="0"/>
              </a:rPr>
              <a:t>Sleeping Healthy</a:t>
            </a:r>
            <a:br>
              <a:rPr lang="en-US" sz="6700" b="1" dirty="0">
                <a:solidFill>
                  <a:srgbClr val="1D4F91"/>
                </a:solidFill>
                <a:latin typeface="Arial" panose="020B0604020202020204" pitchFamily="34" charset="0"/>
                <a:cs typeface="Arial" panose="020B0604020202020204" pitchFamily="34" charset="0"/>
              </a:rPr>
            </a:br>
            <a:r>
              <a:rPr lang="en-US" sz="6700" b="1" dirty="0">
                <a:solidFill>
                  <a:srgbClr val="1D4F91"/>
                </a:solidFill>
                <a:latin typeface="Arial" panose="020B0604020202020204" pitchFamily="34" charset="0"/>
                <a:cs typeface="Arial" panose="020B0604020202020204" pitchFamily="34" charset="0"/>
              </a:rPr>
              <a:t>Living Healthy (SHLH)</a:t>
            </a:r>
            <a:br>
              <a:rPr lang="en-US" dirty="0">
                <a:solidFill>
                  <a:srgbClr val="1D4F91"/>
                </a:solidFill>
                <a:latin typeface="Arial" panose="020B0604020202020204" pitchFamily="34" charset="0"/>
                <a:cs typeface="Arial" panose="020B0604020202020204" pitchFamily="34" charset="0"/>
              </a:rPr>
            </a:br>
            <a:br>
              <a:rPr lang="en-US" dirty="0">
                <a:solidFill>
                  <a:srgbClr val="1D4F91"/>
                </a:solidFill>
                <a:latin typeface="Arial" panose="020B0604020202020204" pitchFamily="34" charset="0"/>
                <a:cs typeface="Arial" panose="020B0604020202020204" pitchFamily="34" charset="0"/>
              </a:rPr>
            </a:br>
            <a:r>
              <a:rPr lang="en-US" sz="5100" dirty="0">
                <a:solidFill>
                  <a:schemeClr val="bg1"/>
                </a:solidFill>
                <a:latin typeface="Arial" panose="020B0604020202020204" pitchFamily="34" charset="0"/>
                <a:cs typeface="Arial" panose="020B0604020202020204" pitchFamily="34" charset="0"/>
              </a:rPr>
              <a:t>Development &amp; Pilot Testing</a:t>
            </a:r>
            <a:br>
              <a:rPr lang="en-US" sz="5100" dirty="0">
                <a:solidFill>
                  <a:schemeClr val="bg1"/>
                </a:solidFill>
                <a:latin typeface="Arial" panose="020B0604020202020204" pitchFamily="34" charset="0"/>
                <a:cs typeface="Arial" panose="020B0604020202020204" pitchFamily="34" charset="0"/>
              </a:rPr>
            </a:br>
            <a:r>
              <a:rPr lang="en-US" sz="5100" dirty="0">
                <a:solidFill>
                  <a:schemeClr val="bg1"/>
                </a:solidFill>
                <a:latin typeface="Arial" panose="020B0604020202020204" pitchFamily="34" charset="0"/>
                <a:cs typeface="Arial" panose="020B0604020202020204" pitchFamily="34" charset="0"/>
              </a:rPr>
              <a:t>of a Sleep Hygiene and Mind-Body Integrative Health (MBIH) Intervention for Adolescents</a:t>
            </a:r>
            <a:br>
              <a:rPr lang="en-US" dirty="0">
                <a:solidFill>
                  <a:srgbClr val="1D4F91"/>
                </a:solidFill>
                <a:latin typeface="Franklin Gothic Book" panose="020B0503020102020204" pitchFamily="34" charset="0"/>
              </a:rPr>
            </a:br>
            <a:endParaRPr lang="en-US" dirty="0"/>
          </a:p>
        </p:txBody>
      </p:sp>
      <p:pic>
        <p:nvPicPr>
          <p:cNvPr id="4" name="Picture 3" descr="A picture containing icon&#10;&#10;Description automatically generated">
            <a:extLst>
              <a:ext uri="{FF2B5EF4-FFF2-40B4-BE49-F238E27FC236}">
                <a16:creationId xmlns:a16="http://schemas.microsoft.com/office/drawing/2014/main" id="{A979CD6C-E823-BF4B-B060-EC3B595C5F0A}"/>
              </a:ext>
            </a:extLst>
          </p:cNvPr>
          <p:cNvPicPr>
            <a:picLocks noChangeAspect="1"/>
          </p:cNvPicPr>
          <p:nvPr/>
        </p:nvPicPr>
        <p:blipFill>
          <a:blip r:embed="rId2"/>
          <a:stretch>
            <a:fillRect/>
          </a:stretch>
        </p:blipFill>
        <p:spPr>
          <a:xfrm>
            <a:off x="243331" y="2235106"/>
            <a:ext cx="2652269" cy="3760680"/>
          </a:xfrm>
          <a:prstGeom prst="rect">
            <a:avLst/>
          </a:prstGeom>
        </p:spPr>
      </p:pic>
    </p:spTree>
    <p:extLst>
      <p:ext uri="{BB962C8B-B14F-4D97-AF65-F5344CB8AC3E}">
        <p14:creationId xmlns:p14="http://schemas.microsoft.com/office/powerpoint/2010/main" val="839419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130" y="228600"/>
            <a:ext cx="10515600" cy="827571"/>
          </a:xfrm>
        </p:spPr>
        <p:txBody>
          <a:bodyPr/>
          <a:lstStyle/>
          <a:p>
            <a:r>
              <a:rPr lang="en-US" dirty="0">
                <a:solidFill>
                  <a:schemeClr val="bg2"/>
                </a:solidFill>
                <a:latin typeface="Arial" panose="020B0604020202020204" pitchFamily="34" charset="0"/>
                <a:cs typeface="Arial" panose="020B0604020202020204" pitchFamily="34" charset="0"/>
              </a:rPr>
              <a:t>Specific Aims</a:t>
            </a:r>
          </a:p>
        </p:txBody>
      </p:sp>
      <p:sp>
        <p:nvSpPr>
          <p:cNvPr id="3" name="Content Placeholder 2"/>
          <p:cNvSpPr>
            <a:spLocks noGrp="1"/>
          </p:cNvSpPr>
          <p:nvPr>
            <p:ph idx="1"/>
          </p:nvPr>
        </p:nvSpPr>
        <p:spPr>
          <a:xfrm>
            <a:off x="381000" y="1056171"/>
            <a:ext cx="11539330" cy="5032375"/>
          </a:xfrm>
        </p:spPr>
        <p:txBody>
          <a:bodyPr>
            <a:normAutofit fontScale="92500" lnSpcReduction="10000"/>
          </a:bodyPr>
          <a:lstStyle/>
          <a:p>
            <a:r>
              <a:rPr lang="en-US" sz="3000" b="1" dirty="0">
                <a:solidFill>
                  <a:schemeClr val="bg2"/>
                </a:solidFill>
                <a:latin typeface="Arial" panose="020B0604020202020204" pitchFamily="34" charset="0"/>
                <a:cs typeface="Arial" panose="020B0604020202020204" pitchFamily="34" charset="0"/>
              </a:rPr>
              <a:t>Develop and test</a:t>
            </a:r>
            <a:r>
              <a:rPr lang="en-US" sz="3000" dirty="0">
                <a:solidFill>
                  <a:schemeClr val="bg2"/>
                </a:solidFill>
                <a:latin typeface="Arial" panose="020B0604020202020204" pitchFamily="34" charset="0"/>
                <a:cs typeface="Arial" panose="020B0604020202020204" pitchFamily="34" charset="0"/>
              </a:rPr>
              <a:t> feasibility of a novel intervention combining </a:t>
            </a:r>
            <a:r>
              <a:rPr lang="en-US" sz="3000" b="1" dirty="0">
                <a:solidFill>
                  <a:schemeClr val="bg2"/>
                </a:solidFill>
                <a:latin typeface="Arial" panose="020B0604020202020204" pitchFamily="34" charset="0"/>
                <a:cs typeface="Arial" panose="020B0604020202020204" pitchFamily="34" charset="0"/>
              </a:rPr>
              <a:t>evidence-based sleep education with mind-body integrative health (MBIH) </a:t>
            </a:r>
            <a:r>
              <a:rPr lang="en-US" sz="3000" dirty="0">
                <a:solidFill>
                  <a:schemeClr val="bg2"/>
                </a:solidFill>
                <a:latin typeface="Arial" panose="020B0604020202020204" pitchFamily="34" charset="0"/>
                <a:cs typeface="Arial" panose="020B0604020202020204" pitchFamily="34" charset="0"/>
              </a:rPr>
              <a:t>approaches to improve </a:t>
            </a:r>
            <a:r>
              <a:rPr lang="en-US" sz="3000" b="1" dirty="0">
                <a:solidFill>
                  <a:schemeClr val="bg2"/>
                </a:solidFill>
                <a:latin typeface="Arial" panose="020B0604020202020204" pitchFamily="34" charset="0"/>
                <a:cs typeface="Arial" panose="020B0604020202020204" pitchFamily="34" charset="0"/>
              </a:rPr>
              <a:t>sleep quality </a:t>
            </a:r>
            <a:r>
              <a:rPr lang="en-US" sz="3000" dirty="0">
                <a:solidFill>
                  <a:schemeClr val="bg2"/>
                </a:solidFill>
                <a:latin typeface="Arial" panose="020B0604020202020204" pitchFamily="34" charset="0"/>
                <a:cs typeface="Arial" panose="020B0604020202020204" pitchFamily="34" charset="0"/>
              </a:rPr>
              <a:t>among adolescents with poor sleep quality at urban school-based health centers (SBHCs)</a:t>
            </a:r>
          </a:p>
          <a:p>
            <a:r>
              <a:rPr lang="en-US" sz="3000" dirty="0">
                <a:solidFill>
                  <a:schemeClr val="bg2"/>
                </a:solidFill>
                <a:latin typeface="Arial" panose="020B0604020202020204" pitchFamily="34" charset="0"/>
                <a:cs typeface="Arial" panose="020B0604020202020204" pitchFamily="34" charset="0"/>
              </a:rPr>
              <a:t>Assess intervention efficacy in a </a:t>
            </a:r>
            <a:r>
              <a:rPr lang="en-US" sz="3000" b="1" dirty="0">
                <a:solidFill>
                  <a:schemeClr val="bg2"/>
                </a:solidFill>
                <a:latin typeface="Arial" panose="020B0604020202020204" pitchFamily="34" charset="0"/>
                <a:cs typeface="Arial" panose="020B0604020202020204" pitchFamily="34" charset="0"/>
              </a:rPr>
              <a:t>two-arm pilot randomized controlled trial</a:t>
            </a:r>
            <a:r>
              <a:rPr lang="en-US" sz="3000" dirty="0">
                <a:solidFill>
                  <a:schemeClr val="bg2"/>
                </a:solidFill>
                <a:latin typeface="Arial" panose="020B0604020202020204" pitchFamily="34" charset="0"/>
                <a:cs typeface="Arial" panose="020B0604020202020204" pitchFamily="34" charset="0"/>
              </a:rPr>
              <a:t>, with half receiving:</a:t>
            </a:r>
          </a:p>
          <a:p>
            <a:pPr lvl="1"/>
            <a:r>
              <a:rPr lang="en-US" sz="3000" b="1" dirty="0">
                <a:solidFill>
                  <a:schemeClr val="bg2"/>
                </a:solidFill>
                <a:latin typeface="Arial" panose="020B0604020202020204" pitchFamily="34" charset="0"/>
                <a:cs typeface="Arial" panose="020B0604020202020204" pitchFamily="34" charset="0"/>
              </a:rPr>
              <a:t>Sleeping Healthy Living Healthy (SHLH)</a:t>
            </a:r>
            <a:r>
              <a:rPr lang="en-US" sz="3000" dirty="0">
                <a:solidFill>
                  <a:schemeClr val="bg2"/>
                </a:solidFill>
                <a:latin typeface="Arial" panose="020B0604020202020204" pitchFamily="34" charset="0"/>
                <a:cs typeface="Arial" panose="020B0604020202020204" pitchFamily="34" charset="0"/>
              </a:rPr>
              <a:t>, the MBIH &amp; sleep hygiene education intervention [intervention arm]</a:t>
            </a:r>
          </a:p>
          <a:p>
            <a:pPr lvl="1"/>
            <a:r>
              <a:rPr lang="en-US" sz="3000" dirty="0">
                <a:solidFill>
                  <a:schemeClr val="bg2"/>
                </a:solidFill>
                <a:latin typeface="Arial" panose="020B0604020202020204" pitchFamily="34" charset="0"/>
                <a:cs typeface="Arial" panose="020B0604020202020204" pitchFamily="34" charset="0"/>
              </a:rPr>
              <a:t>Sleep for Teens (SFT), a health education program of equal intensity and duration [control arm]</a:t>
            </a:r>
          </a:p>
          <a:p>
            <a:endParaRPr lang="en-US" dirty="0"/>
          </a:p>
        </p:txBody>
      </p:sp>
    </p:spTree>
    <p:extLst>
      <p:ext uri="{BB962C8B-B14F-4D97-AF65-F5344CB8AC3E}">
        <p14:creationId xmlns:p14="http://schemas.microsoft.com/office/powerpoint/2010/main" val="1746616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8DC21FF-2051-5D6E-7A57-CC4CB227F2C9}"/>
              </a:ext>
            </a:extLst>
          </p:cNvPr>
          <p:cNvSpPr>
            <a:spLocks noGrp="1"/>
          </p:cNvSpPr>
          <p:nvPr>
            <p:ph type="title"/>
          </p:nvPr>
        </p:nvSpPr>
        <p:spPr>
          <a:xfrm>
            <a:off x="0" y="-239653"/>
            <a:ext cx="11577637" cy="1004887"/>
          </a:xfrm>
        </p:spPr>
        <p:txBody>
          <a:bodyPr/>
          <a:lstStyle/>
          <a:p>
            <a:pPr algn="ctr"/>
            <a:r>
              <a:rPr lang="en-US" dirty="0">
                <a:latin typeface="+mn-lt"/>
              </a:rPr>
              <a:t>SHLH MBIH Sleep Practices</a:t>
            </a:r>
          </a:p>
        </p:txBody>
      </p:sp>
      <p:sp>
        <p:nvSpPr>
          <p:cNvPr id="7" name="Content Placeholder 6">
            <a:extLst>
              <a:ext uri="{FF2B5EF4-FFF2-40B4-BE49-F238E27FC236}">
                <a16:creationId xmlns:a16="http://schemas.microsoft.com/office/drawing/2014/main" id="{0C10E0A4-BEFE-9609-478E-B30A006490A9}"/>
              </a:ext>
            </a:extLst>
          </p:cNvPr>
          <p:cNvSpPr>
            <a:spLocks noGrp="1"/>
          </p:cNvSpPr>
          <p:nvPr>
            <p:ph sz="half" idx="1"/>
          </p:nvPr>
        </p:nvSpPr>
        <p:spPr>
          <a:xfrm>
            <a:off x="457200" y="1524000"/>
            <a:ext cx="8346827" cy="4387850"/>
          </a:xfrm>
        </p:spPr>
        <p:txBody>
          <a:bodyPr/>
          <a:lstStyle/>
          <a:p>
            <a:pPr marL="514350" indent="-514350">
              <a:buAutoNum type="arabicPeriod"/>
            </a:pPr>
            <a:r>
              <a:rPr lang="en-US" dirty="0">
                <a:solidFill>
                  <a:srgbClr val="002060"/>
                </a:solidFill>
                <a:latin typeface="+mn-lt"/>
              </a:rPr>
              <a:t>Mindful Breathing</a:t>
            </a:r>
          </a:p>
          <a:p>
            <a:pPr marL="514350" indent="-514350">
              <a:buAutoNum type="arabicPeriod"/>
            </a:pPr>
            <a:r>
              <a:rPr lang="en-US" dirty="0">
                <a:solidFill>
                  <a:srgbClr val="002060"/>
                </a:solidFill>
                <a:latin typeface="+mn-lt"/>
              </a:rPr>
              <a:t>Acupressure</a:t>
            </a:r>
          </a:p>
          <a:p>
            <a:pPr marL="514350" indent="-514350">
              <a:buFontTx/>
              <a:buAutoNum type="arabicPeriod"/>
            </a:pPr>
            <a:r>
              <a:rPr lang="en-US" dirty="0">
                <a:solidFill>
                  <a:srgbClr val="002060"/>
                </a:solidFill>
                <a:latin typeface="+mn-lt"/>
              </a:rPr>
              <a:t>Emotional Freedom Techniques (EFT) Tapping</a:t>
            </a:r>
          </a:p>
          <a:p>
            <a:pPr marL="514350" indent="-514350">
              <a:buFontTx/>
              <a:buAutoNum type="arabicPeriod"/>
            </a:pPr>
            <a:r>
              <a:rPr lang="en-US" dirty="0">
                <a:solidFill>
                  <a:srgbClr val="002060"/>
                </a:solidFill>
                <a:latin typeface="+mn-lt"/>
              </a:rPr>
              <a:t>Body Awareness</a:t>
            </a:r>
          </a:p>
          <a:p>
            <a:pPr marL="514350" indent="-514350">
              <a:buAutoNum type="arabicPeriod"/>
            </a:pPr>
            <a:r>
              <a:rPr lang="en-US" dirty="0">
                <a:solidFill>
                  <a:srgbClr val="002060"/>
                </a:solidFill>
                <a:latin typeface="+mn-lt"/>
              </a:rPr>
              <a:t>Letting Go Techniques and Mindful Attention</a:t>
            </a:r>
          </a:p>
          <a:p>
            <a:pPr marL="514350" indent="-514350">
              <a:buAutoNum type="arabicPeriod"/>
            </a:pPr>
            <a:endParaRPr lang="en-US" sz="1800" dirty="0">
              <a:latin typeface="+mn-lt"/>
            </a:endParaRPr>
          </a:p>
        </p:txBody>
      </p:sp>
      <p:pic>
        <p:nvPicPr>
          <p:cNvPr id="6" name="Content Placeholder 3" descr="A picture containing icon&#10;&#10;Description automatically generated">
            <a:extLst>
              <a:ext uri="{FF2B5EF4-FFF2-40B4-BE49-F238E27FC236}">
                <a16:creationId xmlns:a16="http://schemas.microsoft.com/office/drawing/2014/main" id="{A1FB8994-D7BD-BB11-7144-5F128AD65D25}"/>
              </a:ext>
            </a:extLst>
          </p:cNvPr>
          <p:cNvPicPr>
            <a:picLocks noChangeAspect="1"/>
          </p:cNvPicPr>
          <p:nvPr/>
        </p:nvPicPr>
        <p:blipFill>
          <a:blip r:embed="rId2"/>
          <a:stretch>
            <a:fillRect/>
          </a:stretch>
        </p:blipFill>
        <p:spPr>
          <a:xfrm>
            <a:off x="9677400" y="275760"/>
            <a:ext cx="2331610" cy="3306016"/>
          </a:xfrm>
          <a:prstGeom prst="rect">
            <a:avLst/>
          </a:prstGeom>
        </p:spPr>
      </p:pic>
    </p:spTree>
    <p:extLst>
      <p:ext uri="{BB962C8B-B14F-4D97-AF65-F5344CB8AC3E}">
        <p14:creationId xmlns:p14="http://schemas.microsoft.com/office/powerpoint/2010/main" val="3153134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47C40A1-4BDD-CE42-B423-DD083CD60F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145082"/>
            <a:ext cx="4517728" cy="5805916"/>
          </a:xfrm>
        </p:spPr>
      </p:pic>
      <p:pic>
        <p:nvPicPr>
          <p:cNvPr id="7" name="Picture 6">
            <a:extLst>
              <a:ext uri="{FF2B5EF4-FFF2-40B4-BE49-F238E27FC236}">
                <a16:creationId xmlns:a16="http://schemas.microsoft.com/office/drawing/2014/main" id="{51CDD653-B499-ED44-A3AE-E9CE6D1D2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45082"/>
            <a:ext cx="4554015" cy="5805916"/>
          </a:xfrm>
          <a:prstGeom prst="rect">
            <a:avLst/>
          </a:prstGeom>
        </p:spPr>
      </p:pic>
      <p:sp>
        <p:nvSpPr>
          <p:cNvPr id="2" name="TextBox 1">
            <a:extLst>
              <a:ext uri="{FF2B5EF4-FFF2-40B4-BE49-F238E27FC236}">
                <a16:creationId xmlns:a16="http://schemas.microsoft.com/office/drawing/2014/main" id="{F680698F-3413-6544-BDA3-53F89CD1A148}"/>
              </a:ext>
            </a:extLst>
          </p:cNvPr>
          <p:cNvSpPr txBox="1"/>
          <p:nvPr/>
        </p:nvSpPr>
        <p:spPr>
          <a:xfrm>
            <a:off x="4038600" y="6211669"/>
            <a:ext cx="4038600" cy="646331"/>
          </a:xfrm>
          <a:prstGeom prst="rect">
            <a:avLst/>
          </a:prstGeom>
          <a:noFill/>
        </p:spPr>
        <p:txBody>
          <a:bodyPr wrap="square" rtlCol="0">
            <a:spAutoFit/>
          </a:bodyPr>
          <a:lstStyle/>
          <a:p>
            <a:r>
              <a:rPr lang="en-US" sz="3600" dirty="0">
                <a:solidFill>
                  <a:schemeClr val="bg1"/>
                </a:solidFill>
                <a:latin typeface="+mj-lt"/>
              </a:rPr>
              <a:t>Patient Resource</a:t>
            </a:r>
          </a:p>
        </p:txBody>
      </p:sp>
      <p:sp>
        <p:nvSpPr>
          <p:cNvPr id="4" name="TextBox 3">
            <a:extLst>
              <a:ext uri="{FF2B5EF4-FFF2-40B4-BE49-F238E27FC236}">
                <a16:creationId xmlns:a16="http://schemas.microsoft.com/office/drawing/2014/main" id="{5EFAEBE7-42BD-9B3C-7B7A-347EE35B48D0}"/>
              </a:ext>
            </a:extLst>
          </p:cNvPr>
          <p:cNvSpPr txBox="1"/>
          <p:nvPr/>
        </p:nvSpPr>
        <p:spPr>
          <a:xfrm>
            <a:off x="2438400" y="6211669"/>
            <a:ext cx="6553200" cy="461665"/>
          </a:xfrm>
          <a:prstGeom prst="rect">
            <a:avLst/>
          </a:prstGeom>
          <a:noFill/>
        </p:spPr>
        <p:txBody>
          <a:bodyPr wrap="square" rtlCol="0">
            <a:spAutoFit/>
          </a:bodyPr>
          <a:lstStyle/>
          <a:p>
            <a:r>
              <a:rPr lang="en-US" sz="2400" dirty="0">
                <a:solidFill>
                  <a:schemeClr val="accent6"/>
                </a:solidFill>
              </a:rPr>
              <a:t>Mindful Breathing  for Sleep from SHLH Study</a:t>
            </a:r>
          </a:p>
        </p:txBody>
      </p:sp>
    </p:spTree>
    <p:extLst>
      <p:ext uri="{BB962C8B-B14F-4D97-AF65-F5344CB8AC3E}">
        <p14:creationId xmlns:p14="http://schemas.microsoft.com/office/powerpoint/2010/main" val="1326959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9">
          <a:extLst>
            <a:ext uri="{FF2B5EF4-FFF2-40B4-BE49-F238E27FC236}">
              <a16:creationId xmlns:a16="http://schemas.microsoft.com/office/drawing/2014/main" id="{AF8A1D9F-98A2-8F33-A125-8E6DFD6A887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B5E8C22-B10D-9B5A-1AFD-8BA766A0A2BD}"/>
              </a:ext>
            </a:extLst>
          </p:cNvPr>
          <p:cNvSpPr txBox="1"/>
          <p:nvPr/>
        </p:nvSpPr>
        <p:spPr>
          <a:xfrm>
            <a:off x="2667000" y="6172200"/>
            <a:ext cx="6096000" cy="461665"/>
          </a:xfrm>
          <a:prstGeom prst="rect">
            <a:avLst/>
          </a:prstGeom>
          <a:noFill/>
        </p:spPr>
        <p:txBody>
          <a:bodyPr wrap="square" rtlCol="0">
            <a:spAutoFit/>
          </a:bodyPr>
          <a:lstStyle/>
          <a:p>
            <a:r>
              <a:rPr lang="en-US" sz="2400" dirty="0">
                <a:solidFill>
                  <a:schemeClr val="accent6"/>
                </a:solidFill>
              </a:rPr>
              <a:t>Acupressure for Sleep from SHLH Study</a:t>
            </a:r>
          </a:p>
        </p:txBody>
      </p:sp>
      <p:pic>
        <p:nvPicPr>
          <p:cNvPr id="4" name="Picture 3">
            <a:extLst>
              <a:ext uri="{FF2B5EF4-FFF2-40B4-BE49-F238E27FC236}">
                <a16:creationId xmlns:a16="http://schemas.microsoft.com/office/drawing/2014/main" id="{55DDD9CC-9E9F-0C23-7A71-268E75D92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52400"/>
            <a:ext cx="4567714" cy="5823380"/>
          </a:xfrm>
          <a:prstGeom prst="rect">
            <a:avLst/>
          </a:prstGeom>
        </p:spPr>
      </p:pic>
    </p:spTree>
    <p:extLst>
      <p:ext uri="{BB962C8B-B14F-4D97-AF65-F5344CB8AC3E}">
        <p14:creationId xmlns:p14="http://schemas.microsoft.com/office/powerpoint/2010/main" val="3441292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9">
          <a:extLst>
            <a:ext uri="{FF2B5EF4-FFF2-40B4-BE49-F238E27FC236}">
              <a16:creationId xmlns:a16="http://schemas.microsoft.com/office/drawing/2014/main" id="{7772F43F-AAC0-4433-AFC3-D7796AE12C7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DC8DFA2-9F2B-E2D0-FA6B-66C0ADB91994}"/>
              </a:ext>
            </a:extLst>
          </p:cNvPr>
          <p:cNvSpPr txBox="1"/>
          <p:nvPr/>
        </p:nvSpPr>
        <p:spPr>
          <a:xfrm>
            <a:off x="2667000" y="6172200"/>
            <a:ext cx="6096000" cy="461665"/>
          </a:xfrm>
          <a:prstGeom prst="rect">
            <a:avLst/>
          </a:prstGeom>
          <a:noFill/>
        </p:spPr>
        <p:txBody>
          <a:bodyPr wrap="square" rtlCol="0">
            <a:spAutoFit/>
          </a:bodyPr>
          <a:lstStyle/>
          <a:p>
            <a:r>
              <a:rPr lang="en-US" sz="2400" dirty="0">
                <a:solidFill>
                  <a:schemeClr val="accent6"/>
                </a:solidFill>
              </a:rPr>
              <a:t>Acupressure for Sleep from SHLH Study</a:t>
            </a:r>
          </a:p>
        </p:txBody>
      </p:sp>
      <p:pic>
        <p:nvPicPr>
          <p:cNvPr id="2" name="Picture 1">
            <a:extLst>
              <a:ext uri="{FF2B5EF4-FFF2-40B4-BE49-F238E27FC236}">
                <a16:creationId xmlns:a16="http://schemas.microsoft.com/office/drawing/2014/main" id="{FBF5BB2F-8893-E424-E66C-9C015568D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74649"/>
            <a:ext cx="4539427" cy="5857325"/>
          </a:xfrm>
          <a:prstGeom prst="rect">
            <a:avLst/>
          </a:prstGeom>
        </p:spPr>
      </p:pic>
      <p:pic>
        <p:nvPicPr>
          <p:cNvPr id="3" name="Picture 2">
            <a:extLst>
              <a:ext uri="{FF2B5EF4-FFF2-40B4-BE49-F238E27FC236}">
                <a16:creationId xmlns:a16="http://schemas.microsoft.com/office/drawing/2014/main" id="{D4A481D5-E671-5531-A860-11713DC6A7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91665"/>
            <a:ext cx="4507988" cy="5840309"/>
          </a:xfrm>
          <a:prstGeom prst="rect">
            <a:avLst/>
          </a:prstGeom>
        </p:spPr>
      </p:pic>
    </p:spTree>
    <p:extLst>
      <p:ext uri="{BB962C8B-B14F-4D97-AF65-F5344CB8AC3E}">
        <p14:creationId xmlns:p14="http://schemas.microsoft.com/office/powerpoint/2010/main" val="2710570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7" name="TextBox 6">
            <a:extLst>
              <a:ext uri="{FF2B5EF4-FFF2-40B4-BE49-F238E27FC236}">
                <a16:creationId xmlns:a16="http://schemas.microsoft.com/office/drawing/2014/main" id="{E08A1D78-FDF3-83D0-11F5-3F5030FA1A70}"/>
              </a:ext>
            </a:extLst>
          </p:cNvPr>
          <p:cNvSpPr txBox="1"/>
          <p:nvPr/>
        </p:nvSpPr>
        <p:spPr>
          <a:xfrm>
            <a:off x="2667000" y="6172200"/>
            <a:ext cx="6096000" cy="461665"/>
          </a:xfrm>
          <a:prstGeom prst="rect">
            <a:avLst/>
          </a:prstGeom>
          <a:noFill/>
        </p:spPr>
        <p:txBody>
          <a:bodyPr wrap="square" rtlCol="0">
            <a:spAutoFit/>
          </a:bodyPr>
          <a:lstStyle/>
          <a:p>
            <a:r>
              <a:rPr lang="en-US" sz="2400" dirty="0">
                <a:solidFill>
                  <a:schemeClr val="accent6"/>
                </a:solidFill>
              </a:rPr>
              <a:t>Tapping for Sleep from SHLH Study</a:t>
            </a:r>
          </a:p>
        </p:txBody>
      </p:sp>
      <p:pic>
        <p:nvPicPr>
          <p:cNvPr id="8" name="Picture 7">
            <a:extLst>
              <a:ext uri="{FF2B5EF4-FFF2-40B4-BE49-F238E27FC236}">
                <a16:creationId xmlns:a16="http://schemas.microsoft.com/office/drawing/2014/main" id="{DA6BF966-9503-37D9-0B68-6D17C19C9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0"/>
            <a:ext cx="4647724" cy="5878544"/>
          </a:xfrm>
          <a:prstGeom prst="rect">
            <a:avLst/>
          </a:prstGeom>
        </p:spPr>
      </p:pic>
    </p:spTree>
    <p:extLst>
      <p:ext uri="{BB962C8B-B14F-4D97-AF65-F5344CB8AC3E}">
        <p14:creationId xmlns:p14="http://schemas.microsoft.com/office/powerpoint/2010/main" val="205953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9">
          <a:extLst>
            <a:ext uri="{FF2B5EF4-FFF2-40B4-BE49-F238E27FC236}">
              <a16:creationId xmlns:a16="http://schemas.microsoft.com/office/drawing/2014/main" id="{7A49EBB2-9A7D-B55D-38C9-DBC0AEB2350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309813B-4E7C-8CDC-86AF-C083FA8B2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110711"/>
            <a:ext cx="4538149" cy="5879384"/>
          </a:xfrm>
          <a:prstGeom prst="rect">
            <a:avLst/>
          </a:prstGeom>
        </p:spPr>
      </p:pic>
      <p:pic>
        <p:nvPicPr>
          <p:cNvPr id="6" name="Picture 5">
            <a:extLst>
              <a:ext uri="{FF2B5EF4-FFF2-40B4-BE49-F238E27FC236}">
                <a16:creationId xmlns:a16="http://schemas.microsoft.com/office/drawing/2014/main" id="{2C433ACF-4F3F-1EC4-B4F9-7483B288DB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10711"/>
            <a:ext cx="4574896" cy="5879384"/>
          </a:xfrm>
          <a:prstGeom prst="rect">
            <a:avLst/>
          </a:prstGeom>
        </p:spPr>
      </p:pic>
      <p:sp>
        <p:nvSpPr>
          <p:cNvPr id="7" name="TextBox 6">
            <a:extLst>
              <a:ext uri="{FF2B5EF4-FFF2-40B4-BE49-F238E27FC236}">
                <a16:creationId xmlns:a16="http://schemas.microsoft.com/office/drawing/2014/main" id="{52434691-A650-9F1D-A343-0E104BCC7559}"/>
              </a:ext>
            </a:extLst>
          </p:cNvPr>
          <p:cNvSpPr txBox="1"/>
          <p:nvPr/>
        </p:nvSpPr>
        <p:spPr>
          <a:xfrm>
            <a:off x="2667000" y="6172200"/>
            <a:ext cx="6096000" cy="461665"/>
          </a:xfrm>
          <a:prstGeom prst="rect">
            <a:avLst/>
          </a:prstGeom>
          <a:noFill/>
        </p:spPr>
        <p:txBody>
          <a:bodyPr wrap="square" rtlCol="0">
            <a:spAutoFit/>
          </a:bodyPr>
          <a:lstStyle/>
          <a:p>
            <a:r>
              <a:rPr lang="en-US" sz="2400" dirty="0">
                <a:solidFill>
                  <a:schemeClr val="accent6"/>
                </a:solidFill>
              </a:rPr>
              <a:t>Tapping for Sleep from SHLH Study</a:t>
            </a:r>
          </a:p>
        </p:txBody>
      </p:sp>
    </p:spTree>
    <p:extLst>
      <p:ext uri="{BB962C8B-B14F-4D97-AF65-F5344CB8AC3E}">
        <p14:creationId xmlns:p14="http://schemas.microsoft.com/office/powerpoint/2010/main" val="3284281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887C8-BE9B-790F-83B7-19757E2FA8E5}"/>
              </a:ext>
            </a:extLst>
          </p:cNvPr>
          <p:cNvSpPr>
            <a:spLocks noGrp="1"/>
          </p:cNvSpPr>
          <p:nvPr>
            <p:ph type="title"/>
          </p:nvPr>
        </p:nvSpPr>
        <p:spPr>
          <a:xfrm>
            <a:off x="381000" y="144074"/>
            <a:ext cx="10396882" cy="1151965"/>
          </a:xfrm>
        </p:spPr>
        <p:txBody>
          <a:bodyPr>
            <a:normAutofit/>
          </a:bodyPr>
          <a:lstStyle/>
          <a:p>
            <a:r>
              <a:rPr lang="en-US" sz="3200" dirty="0"/>
              <a:t>Case</a:t>
            </a:r>
          </a:p>
        </p:txBody>
      </p:sp>
      <p:sp>
        <p:nvSpPr>
          <p:cNvPr id="3" name="TextBox 2">
            <a:extLst>
              <a:ext uri="{FF2B5EF4-FFF2-40B4-BE49-F238E27FC236}">
                <a16:creationId xmlns:a16="http://schemas.microsoft.com/office/drawing/2014/main" id="{59642913-4485-88F7-37F0-11DDE30484EF}"/>
              </a:ext>
            </a:extLst>
          </p:cNvPr>
          <p:cNvSpPr txBox="1"/>
          <p:nvPr/>
        </p:nvSpPr>
        <p:spPr>
          <a:xfrm>
            <a:off x="1143000" y="1447800"/>
            <a:ext cx="8915400" cy="3970318"/>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DB is a 16 </a:t>
            </a:r>
            <a:r>
              <a:rPr lang="en-US" dirty="0" err="1">
                <a:latin typeface="Calibri" panose="020F0502020204030204" pitchFamily="34" charset="0"/>
                <a:ea typeface="Calibri" panose="020F0502020204030204" pitchFamily="34" charset="0"/>
                <a:cs typeface="Calibri" panose="020F0502020204030204" pitchFamily="34" charset="0"/>
              </a:rPr>
              <a:t>y.o</a:t>
            </a:r>
            <a:r>
              <a:rPr lang="en-US" dirty="0">
                <a:latin typeface="Calibri" panose="020F0502020204030204" pitchFamily="34" charset="0"/>
                <a:ea typeface="Calibri" panose="020F0502020204030204" pitchFamily="34" charset="0"/>
                <a:cs typeface="Calibri" panose="020F0502020204030204" pitchFamily="34" charset="0"/>
              </a:rPr>
              <a:t>. female with a history of family mental illness and complex trauma who presents with anxiety, IBS, sleep disruption, headaches, back pain, and arm pain.  She eats about 1 meal per day, and has a hard time falling asleep and staying asleep.  She has irregular sleep habits.  Lab work reveals a Vitamin D of 18 (30-100), B12 of 317 (optimal above 600), Ferritin of 18.7 (11-306).   She has a hard time regulating her daily activities, often gets overwhelmed by thoughts of past events and worries about what other kids think about her.  She has emesis episodes that are preceded by nausea and a sense of a hot flash, and chocolate, eggs, red sauce, and pepperoni will trigger events.  She sleeps about 6 hours per night and has an irregular sleep schedule.  She reports that she frequently can’t fall asleep, and she wakes early.</a:t>
            </a:r>
          </a:p>
          <a:p>
            <a:endParaRPr lang="en-US" dirty="0"/>
          </a:p>
        </p:txBody>
      </p:sp>
    </p:spTree>
    <p:extLst>
      <p:ext uri="{BB962C8B-B14F-4D97-AF65-F5344CB8AC3E}">
        <p14:creationId xmlns:p14="http://schemas.microsoft.com/office/powerpoint/2010/main" val="521271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E5859C-02D4-1B0F-D22E-275E06AAC3F6}"/>
              </a:ext>
            </a:extLst>
          </p:cNvPr>
          <p:cNvSpPr>
            <a:spLocks noGrp="1"/>
          </p:cNvSpPr>
          <p:nvPr>
            <p:ph type="title"/>
          </p:nvPr>
        </p:nvSpPr>
        <p:spPr>
          <a:xfrm>
            <a:off x="301345" y="387655"/>
            <a:ext cx="5421361" cy="1091823"/>
          </a:xfrm>
          <a:ln w="25400">
            <a:solidFill>
              <a:srgbClr val="1D4F91"/>
            </a:solidFill>
          </a:ln>
        </p:spPr>
        <p:txBody>
          <a:bodyPr>
            <a:noAutofit/>
          </a:bodyPr>
          <a:lstStyle/>
          <a:p>
            <a:pPr algn="ctr"/>
            <a:br>
              <a:rPr lang="en-US" sz="3200" dirty="0">
                <a:solidFill>
                  <a:srgbClr val="002060"/>
                </a:solidFill>
              </a:rPr>
            </a:br>
            <a:br>
              <a:rPr lang="en-US" sz="3200" dirty="0">
                <a:solidFill>
                  <a:srgbClr val="002060"/>
                </a:solidFill>
              </a:rPr>
            </a:br>
            <a:r>
              <a:rPr lang="en-US" sz="3200" dirty="0">
                <a:solidFill>
                  <a:srgbClr val="002060"/>
                </a:solidFill>
              </a:rPr>
              <a:t>Sleeping Healthy / Living</a:t>
            </a:r>
            <a:br>
              <a:rPr lang="en-US" sz="3200" dirty="0">
                <a:solidFill>
                  <a:srgbClr val="002060"/>
                </a:solidFill>
              </a:rPr>
            </a:br>
            <a:r>
              <a:rPr lang="en-US" sz="3200" dirty="0">
                <a:solidFill>
                  <a:srgbClr val="002060"/>
                </a:solidFill>
              </a:rPr>
              <a:t> Healthy (SHLH)</a:t>
            </a:r>
            <a:endParaRPr lang="en-US" sz="3200" dirty="0"/>
          </a:p>
        </p:txBody>
      </p:sp>
      <p:pic>
        <p:nvPicPr>
          <p:cNvPr id="4" name="Content Placeholder 3" descr="A picture containing icon&#10;&#10;Description automatically generated">
            <a:extLst>
              <a:ext uri="{FF2B5EF4-FFF2-40B4-BE49-F238E27FC236}">
                <a16:creationId xmlns:a16="http://schemas.microsoft.com/office/drawing/2014/main" id="{6FF952D7-D143-6534-EFBA-72B42B76A1E3}"/>
              </a:ext>
            </a:extLst>
          </p:cNvPr>
          <p:cNvPicPr>
            <a:picLocks noGrp="1" noChangeAspect="1"/>
          </p:cNvPicPr>
          <p:nvPr>
            <p:ph sz="quarter" idx="10"/>
          </p:nvPr>
        </p:nvPicPr>
        <p:blipFill>
          <a:blip r:embed="rId3"/>
          <a:stretch>
            <a:fillRect/>
          </a:stretch>
        </p:blipFill>
        <p:spPr>
          <a:xfrm>
            <a:off x="446868" y="1599853"/>
            <a:ext cx="2331610" cy="3306016"/>
          </a:xfrm>
          <a:prstGeom prst="rect">
            <a:avLst/>
          </a:prstGeom>
        </p:spPr>
      </p:pic>
      <p:sp>
        <p:nvSpPr>
          <p:cNvPr id="6" name="TextBox 5">
            <a:extLst>
              <a:ext uri="{FF2B5EF4-FFF2-40B4-BE49-F238E27FC236}">
                <a16:creationId xmlns:a16="http://schemas.microsoft.com/office/drawing/2014/main" id="{F985CDAF-5B9B-162A-7E5F-87710A4B4335}"/>
              </a:ext>
            </a:extLst>
          </p:cNvPr>
          <p:cNvSpPr txBox="1"/>
          <p:nvPr/>
        </p:nvSpPr>
        <p:spPr>
          <a:xfrm>
            <a:off x="2988826" y="2220357"/>
            <a:ext cx="2831561" cy="2677656"/>
          </a:xfrm>
          <a:prstGeom prst="rect">
            <a:avLst/>
          </a:prstGeom>
          <a:noFill/>
        </p:spPr>
        <p:txBody>
          <a:bodyPr wrap="square">
            <a:spAutoFit/>
          </a:bodyPr>
          <a:lstStyle/>
          <a:p>
            <a:r>
              <a:rPr lang="en-US" sz="2400" dirty="0">
                <a:solidFill>
                  <a:srgbClr val="002060"/>
                </a:solidFill>
                <a:latin typeface="Arial" panose="020B0604020202020204" pitchFamily="34" charset="0"/>
                <a:cs typeface="Arial" panose="020B0604020202020204" pitchFamily="34" charset="0"/>
              </a:rPr>
              <a:t>Development &amp; Pilot Testing of a Sleep Hygiene and Mind-Body Integrative Health (MBIH) Intervention for Adolescents</a:t>
            </a:r>
            <a:endParaRPr lang="en-US"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152D428-1801-173B-8C60-CE76862B1165}"/>
              </a:ext>
            </a:extLst>
          </p:cNvPr>
          <p:cNvSpPr txBox="1"/>
          <p:nvPr/>
        </p:nvSpPr>
        <p:spPr>
          <a:xfrm>
            <a:off x="442922" y="5221886"/>
            <a:ext cx="6097712" cy="646331"/>
          </a:xfrm>
          <a:prstGeom prst="rect">
            <a:avLst/>
          </a:prstGeom>
          <a:noFill/>
        </p:spPr>
        <p:txBody>
          <a:bodyPr wrap="square">
            <a:spAutoFit/>
          </a:bodyPr>
          <a:lstStyle/>
          <a:p>
            <a:pPr marL="0" indent="0">
              <a:spcBef>
                <a:spcPts val="0"/>
              </a:spcBef>
              <a:buNone/>
              <a:tabLst>
                <a:tab pos="1312863" algn="l"/>
              </a:tabLst>
            </a:pPr>
            <a:r>
              <a:rPr lang="en-US" sz="1800" b="1" u="sng" dirty="0">
                <a:solidFill>
                  <a:srgbClr val="002060"/>
                </a:solidFill>
                <a:latin typeface="Arial" panose="020B0604020202020204" pitchFamily="34" charset="0"/>
                <a:cs typeface="Arial" panose="020B0604020202020204" pitchFamily="34" charset="0"/>
              </a:rPr>
              <a:t>Funding</a:t>
            </a:r>
          </a:p>
          <a:p>
            <a:pPr marL="0" indent="0">
              <a:spcBef>
                <a:spcPts val="0"/>
              </a:spcBef>
              <a:buNone/>
              <a:tabLst>
                <a:tab pos="1312863" algn="l"/>
              </a:tabLst>
            </a:pPr>
            <a:r>
              <a:rPr lang="en-US" sz="1800" dirty="0">
                <a:solidFill>
                  <a:srgbClr val="002060"/>
                </a:solidFill>
                <a:latin typeface="Arial" panose="020B0604020202020204" pitchFamily="34" charset="0"/>
                <a:cs typeface="Arial" panose="020B0604020202020204" pitchFamily="34" charset="0"/>
              </a:rPr>
              <a:t>R21 MD013991 </a:t>
            </a:r>
            <a:r>
              <a:rPr lang="en-US" sz="1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en-US" sz="1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Garbers</a:t>
            </a:r>
            <a:r>
              <a:rPr lang="en-US" sz="1800" dirty="0">
                <a:solidFill>
                  <a:srgbClr val="002060"/>
                </a:solidFill>
                <a:latin typeface="Arial" panose="020B0604020202020204" pitchFamily="34" charset="0"/>
                <a:ea typeface="Times New Roman" panose="02020603050405020304" pitchFamily="18" charset="0"/>
                <a:cs typeface="Arial" panose="020B0604020202020204" pitchFamily="34" charset="0"/>
              </a:rPr>
              <a:t> &amp; Bruzzese)</a:t>
            </a:r>
            <a:endParaRPr lang="en-US" sz="1800" dirty="0">
              <a:solidFill>
                <a:srgbClr val="00206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F8CDBA4-4732-161C-B204-21F6DC09AEF9}"/>
              </a:ext>
            </a:extLst>
          </p:cNvPr>
          <p:cNvPicPr>
            <a:picLocks noChangeAspect="1"/>
          </p:cNvPicPr>
          <p:nvPr/>
        </p:nvPicPr>
        <p:blipFill>
          <a:blip r:embed="rId4"/>
          <a:stretch>
            <a:fillRect/>
          </a:stretch>
        </p:blipFill>
        <p:spPr>
          <a:xfrm>
            <a:off x="6217561" y="1725591"/>
            <a:ext cx="2406310" cy="2266863"/>
          </a:xfrm>
          <a:prstGeom prst="rect">
            <a:avLst/>
          </a:prstGeom>
        </p:spPr>
      </p:pic>
      <p:sp>
        <p:nvSpPr>
          <p:cNvPr id="12" name="TextBox 11">
            <a:extLst>
              <a:ext uri="{FF2B5EF4-FFF2-40B4-BE49-F238E27FC236}">
                <a16:creationId xmlns:a16="http://schemas.microsoft.com/office/drawing/2014/main" id="{63AFA3FF-9FD0-5491-24C5-2E32D7EC8D9D}"/>
              </a:ext>
            </a:extLst>
          </p:cNvPr>
          <p:cNvSpPr txBox="1"/>
          <p:nvPr/>
        </p:nvSpPr>
        <p:spPr>
          <a:xfrm>
            <a:off x="8928242" y="1923784"/>
            <a:ext cx="3159032" cy="3785652"/>
          </a:xfrm>
          <a:prstGeom prst="rect">
            <a:avLst/>
          </a:prstGeom>
          <a:noFill/>
        </p:spPr>
        <p:txBody>
          <a:bodyPr wrap="square">
            <a:spAutoFit/>
          </a:bodyPr>
          <a:lstStyle/>
          <a:p>
            <a:pPr marL="0" marR="0">
              <a:spcBef>
                <a:spcPts val="0"/>
              </a:spcBef>
              <a:spcAft>
                <a:spcPts val="0"/>
              </a:spcAft>
            </a:pPr>
            <a:r>
              <a:rPr lang="en-US" sz="2400" dirty="0">
                <a:solidFill>
                  <a:srgbClr val="002060"/>
                </a:solidFill>
                <a:latin typeface="Arial" panose="020B0604020202020204" pitchFamily="34" charset="0"/>
                <a:cs typeface="Arial" panose="020B0604020202020204" pitchFamily="34" charset="0"/>
              </a:rPr>
              <a:t> </a:t>
            </a:r>
            <a:r>
              <a:rPr lang="en-US" sz="2400" b="1" dirty="0">
                <a:solidFill>
                  <a:srgbClr val="002060"/>
                </a:solidFill>
                <a:latin typeface="Arial" panose="020B0604020202020204" pitchFamily="34" charset="0"/>
                <a:cs typeface="Arial" panose="020B0604020202020204" pitchFamily="34" charset="0"/>
              </a:rPr>
              <a:t>REST Program</a:t>
            </a:r>
            <a:r>
              <a:rPr lang="en-US" sz="2400" dirty="0">
                <a:solidFill>
                  <a:srgbClr val="002060"/>
                </a:solidFill>
                <a:latin typeface="Arial" panose="020B0604020202020204" pitchFamily="34" charset="0"/>
                <a:cs typeface="Arial" panose="020B0604020202020204" pitchFamily="34" charset="0"/>
              </a:rPr>
              <a:t> Weekly Curriculum:</a:t>
            </a:r>
            <a:endParaRPr lang="en-US" sz="2400" b="1" dirty="0">
              <a:solidFill>
                <a:srgbClr val="002060"/>
              </a:solidFill>
              <a:latin typeface="Arial" panose="020B0604020202020204" pitchFamily="34" charset="0"/>
              <a:cs typeface="Arial" panose="020B0604020202020204" pitchFamily="34" charset="0"/>
            </a:endParaRPr>
          </a:p>
          <a:p>
            <a:pPr marL="0" marR="0">
              <a:spcBef>
                <a:spcPts val="0"/>
              </a:spcBef>
              <a:spcAft>
                <a:spcPts val="0"/>
              </a:spcAft>
            </a:pPr>
            <a:endParaRPr lang="en-US" sz="24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42900" marR="0" indent="-342900">
              <a:spcBef>
                <a:spcPts val="0"/>
              </a:spcBef>
              <a:spcAft>
                <a:spcPts val="0"/>
              </a:spcAft>
              <a:buFont typeface="Arial" panose="020B0604020202020204" pitchFamily="34" charset="0"/>
              <a:buChar char="•"/>
            </a:pP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S</a:t>
            </a:r>
            <a:r>
              <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leep topics &amp; tips </a:t>
            </a:r>
            <a:endPar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42900" marR="0" indent="-342900">
              <a:spcBef>
                <a:spcPts val="0"/>
              </a:spcBef>
              <a:spcAft>
                <a:spcPts val="0"/>
              </a:spcAft>
              <a:buFont typeface="Arial" panose="020B0604020202020204" pitchFamily="34" charset="0"/>
              <a:buChar char="•"/>
            </a:pPr>
            <a:endPar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42900" marR="0" indent="-342900">
              <a:spcBef>
                <a:spcPts val="0"/>
              </a:spcBef>
              <a:spcAft>
                <a:spcPts val="0"/>
              </a:spcAft>
              <a:buFont typeface="Arial" panose="020B0604020202020204" pitchFamily="34" charset="0"/>
              <a:buChar char="•"/>
            </a:pP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I</a:t>
            </a:r>
            <a:r>
              <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ntegrative sleep technique video </a:t>
            </a:r>
          </a:p>
          <a:p>
            <a:pPr marL="342900" marR="0" indent="-342900">
              <a:spcBef>
                <a:spcPts val="0"/>
              </a:spcBef>
              <a:spcAft>
                <a:spcPts val="0"/>
              </a:spcAft>
              <a:buFont typeface="Arial" panose="020B0604020202020204" pitchFamily="34" charset="0"/>
              <a:buChar char="•"/>
            </a:pPr>
            <a:endPar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42900" marR="0" indent="-342900">
              <a:spcBef>
                <a:spcPts val="0"/>
              </a:spcBef>
              <a:spcAft>
                <a:spcPts val="0"/>
              </a:spcAft>
              <a:buFont typeface="Arial" panose="020B0604020202020204" pitchFamily="34" charset="0"/>
              <a:buChar char="•"/>
            </a:pP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P</a:t>
            </a:r>
            <a:r>
              <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atient resources and handouts</a:t>
            </a:r>
          </a:p>
        </p:txBody>
      </p:sp>
      <p:sp>
        <p:nvSpPr>
          <p:cNvPr id="13" name="TextBox 12">
            <a:extLst>
              <a:ext uri="{FF2B5EF4-FFF2-40B4-BE49-F238E27FC236}">
                <a16:creationId xmlns:a16="http://schemas.microsoft.com/office/drawing/2014/main" id="{232BA018-373B-78A2-06F9-D49BB1EC7F6F}"/>
              </a:ext>
            </a:extLst>
          </p:cNvPr>
          <p:cNvSpPr txBox="1"/>
          <p:nvPr/>
        </p:nvSpPr>
        <p:spPr>
          <a:xfrm>
            <a:off x="6629966" y="4582703"/>
            <a:ext cx="2208944" cy="646331"/>
          </a:xfrm>
          <a:prstGeom prst="rect">
            <a:avLst/>
          </a:prstGeom>
          <a:noFill/>
        </p:spPr>
        <p:txBody>
          <a:bodyPr wrap="square" rtlCol="0">
            <a:spAutoFit/>
          </a:bodyPr>
          <a:lstStyle/>
          <a:p>
            <a:r>
              <a:rPr lang="en-US" b="1" u="sng" dirty="0">
                <a:solidFill>
                  <a:srgbClr val="002060"/>
                </a:solidFill>
                <a:latin typeface="Arial" panose="020B0604020202020204" pitchFamily="34" charset="0"/>
                <a:cs typeface="Arial" panose="020B0604020202020204" pitchFamily="34" charset="0"/>
              </a:rPr>
              <a:t>Funding</a:t>
            </a:r>
          </a:p>
          <a:p>
            <a:r>
              <a:rPr lang="en-US" dirty="0">
                <a:solidFill>
                  <a:srgbClr val="002060"/>
                </a:solidFill>
                <a:latin typeface="Arial" panose="020B0604020202020204" pitchFamily="34" charset="0"/>
                <a:cs typeface="Arial" panose="020B0604020202020204" pitchFamily="34" charset="0"/>
              </a:rPr>
              <a:t>Lerner Grant FY23</a:t>
            </a:r>
          </a:p>
        </p:txBody>
      </p:sp>
      <p:sp>
        <p:nvSpPr>
          <p:cNvPr id="2" name="Title 2">
            <a:extLst>
              <a:ext uri="{FF2B5EF4-FFF2-40B4-BE49-F238E27FC236}">
                <a16:creationId xmlns:a16="http://schemas.microsoft.com/office/drawing/2014/main" id="{0F115036-6834-A17B-45B8-99C31CB887CD}"/>
              </a:ext>
            </a:extLst>
          </p:cNvPr>
          <p:cNvSpPr txBox="1">
            <a:spLocks/>
          </p:cNvSpPr>
          <p:nvPr/>
        </p:nvSpPr>
        <p:spPr>
          <a:xfrm>
            <a:off x="6217561" y="387654"/>
            <a:ext cx="5421361" cy="1091823"/>
          </a:xfrm>
          <a:prstGeom prst="rect">
            <a:avLst/>
          </a:prstGeom>
          <a:ln w="25400">
            <a:solidFill>
              <a:srgbClr val="1D4F91"/>
            </a:solidFill>
          </a:ln>
        </p:spPr>
        <p:txBody>
          <a:bodyPr vert="horz" lIns="0" tIns="45720" rIns="91440" bIns="45720" rtlCol="0" anchor="b">
            <a:noAutofit/>
          </a:bodyPr>
          <a:lstStyle>
            <a:lvl1pPr algn="l" defTabSz="914400" rtl="0" eaLnBrk="1" latinLnBrk="0" hangingPunct="1">
              <a:lnSpc>
                <a:spcPct val="80000"/>
              </a:lnSpc>
              <a:spcBef>
                <a:spcPct val="0"/>
              </a:spcBef>
              <a:buNone/>
              <a:defRPr sz="3600" b="0" i="0" kern="120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pPr algn="ctr"/>
            <a:br>
              <a:rPr lang="en-US" sz="3200" dirty="0">
                <a:solidFill>
                  <a:srgbClr val="002060"/>
                </a:solidFill>
              </a:rPr>
            </a:br>
            <a:br>
              <a:rPr lang="en-US" sz="3200" dirty="0">
                <a:solidFill>
                  <a:srgbClr val="002060"/>
                </a:solidFill>
              </a:rPr>
            </a:br>
            <a:r>
              <a:rPr lang="en-US" sz="3200" dirty="0">
                <a:solidFill>
                  <a:srgbClr val="002060"/>
                </a:solidFill>
              </a:rPr>
              <a:t>Resident Education in Sleep Techniques (REST)</a:t>
            </a:r>
            <a:endParaRPr lang="en-US" sz="3200" dirty="0"/>
          </a:p>
        </p:txBody>
      </p:sp>
    </p:spTree>
    <p:extLst>
      <p:ext uri="{BB962C8B-B14F-4D97-AF65-F5344CB8AC3E}">
        <p14:creationId xmlns:p14="http://schemas.microsoft.com/office/powerpoint/2010/main" val="731192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E9568-B0B7-32D2-ED4A-E5B6F9B1DC9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D3EE23E-B56C-E20B-9B0A-0AF49AF7FCED}"/>
              </a:ext>
            </a:extLst>
          </p:cNvPr>
          <p:cNvSpPr>
            <a:spLocks noGrp="1"/>
          </p:cNvSpPr>
          <p:nvPr>
            <p:ph type="title"/>
          </p:nvPr>
        </p:nvSpPr>
        <p:spPr>
          <a:xfrm>
            <a:off x="0" y="-239653"/>
            <a:ext cx="11577637" cy="1004887"/>
          </a:xfrm>
        </p:spPr>
        <p:txBody>
          <a:bodyPr/>
          <a:lstStyle/>
          <a:p>
            <a:pPr algn="ctr"/>
            <a:r>
              <a:rPr lang="en-US" dirty="0">
                <a:latin typeface="+mn-lt"/>
              </a:rPr>
              <a:t>REST MBIH Sleep Practices</a:t>
            </a:r>
          </a:p>
        </p:txBody>
      </p:sp>
      <p:sp>
        <p:nvSpPr>
          <p:cNvPr id="7" name="Content Placeholder 6">
            <a:extLst>
              <a:ext uri="{FF2B5EF4-FFF2-40B4-BE49-F238E27FC236}">
                <a16:creationId xmlns:a16="http://schemas.microsoft.com/office/drawing/2014/main" id="{E4FCA2F8-1BA7-484F-4764-48E712277741}"/>
              </a:ext>
            </a:extLst>
          </p:cNvPr>
          <p:cNvSpPr>
            <a:spLocks noGrp="1"/>
          </p:cNvSpPr>
          <p:nvPr>
            <p:ph sz="half" idx="1"/>
          </p:nvPr>
        </p:nvSpPr>
        <p:spPr>
          <a:xfrm>
            <a:off x="381000" y="1235751"/>
            <a:ext cx="5564716" cy="4387850"/>
          </a:xfrm>
        </p:spPr>
        <p:txBody>
          <a:bodyPr/>
          <a:lstStyle/>
          <a:p>
            <a:pPr marL="514350" indent="-514350">
              <a:buAutoNum type="arabicPeriod"/>
            </a:pPr>
            <a:r>
              <a:rPr lang="en-US" dirty="0">
                <a:solidFill>
                  <a:srgbClr val="002060"/>
                </a:solidFill>
                <a:latin typeface="+mn-lt"/>
              </a:rPr>
              <a:t>Mindful Breathing</a:t>
            </a:r>
          </a:p>
          <a:p>
            <a:pPr marL="514350" indent="-514350">
              <a:buAutoNum type="arabicPeriod"/>
            </a:pPr>
            <a:r>
              <a:rPr lang="en-US" dirty="0">
                <a:solidFill>
                  <a:srgbClr val="002060"/>
                </a:solidFill>
                <a:latin typeface="+mn-lt"/>
              </a:rPr>
              <a:t>Letting Go Techniques</a:t>
            </a:r>
          </a:p>
          <a:p>
            <a:pPr marL="514350" indent="-514350">
              <a:buAutoNum type="arabicPeriod"/>
            </a:pPr>
            <a:r>
              <a:rPr lang="en-US" dirty="0">
                <a:solidFill>
                  <a:srgbClr val="002060"/>
                </a:solidFill>
                <a:latin typeface="+mn-lt"/>
              </a:rPr>
              <a:t>Body Awareness</a:t>
            </a:r>
          </a:p>
          <a:p>
            <a:pPr marL="514350" indent="-514350">
              <a:buAutoNum type="arabicPeriod"/>
            </a:pPr>
            <a:r>
              <a:rPr lang="en-US" dirty="0">
                <a:solidFill>
                  <a:srgbClr val="002060"/>
                </a:solidFill>
                <a:latin typeface="+mn-lt"/>
              </a:rPr>
              <a:t>Aromatherapy</a:t>
            </a:r>
          </a:p>
          <a:p>
            <a:pPr marL="514350" indent="-514350">
              <a:buAutoNum type="arabicPeriod"/>
            </a:pPr>
            <a:r>
              <a:rPr lang="en-US" dirty="0">
                <a:solidFill>
                  <a:srgbClr val="002060"/>
                </a:solidFill>
                <a:latin typeface="+mn-lt"/>
              </a:rPr>
              <a:t>Acupressure</a:t>
            </a:r>
          </a:p>
          <a:p>
            <a:pPr marL="514350" indent="-514350">
              <a:buAutoNum type="arabicPeriod"/>
            </a:pPr>
            <a:r>
              <a:rPr lang="en-US" dirty="0">
                <a:solidFill>
                  <a:srgbClr val="002060"/>
                </a:solidFill>
                <a:latin typeface="+mn-lt"/>
              </a:rPr>
              <a:t>Self Hypnosis</a:t>
            </a:r>
          </a:p>
          <a:p>
            <a:pPr marL="514350" indent="-514350">
              <a:buAutoNum type="arabicPeriod"/>
            </a:pPr>
            <a:endParaRPr lang="en-US" sz="1800" dirty="0">
              <a:latin typeface="+mn-lt"/>
            </a:endParaRPr>
          </a:p>
        </p:txBody>
      </p:sp>
      <p:sp>
        <p:nvSpPr>
          <p:cNvPr id="4" name="Content Placeholder 6">
            <a:extLst>
              <a:ext uri="{FF2B5EF4-FFF2-40B4-BE49-F238E27FC236}">
                <a16:creationId xmlns:a16="http://schemas.microsoft.com/office/drawing/2014/main" id="{58480C90-9C38-F843-D1CB-577C844986C9}"/>
              </a:ext>
            </a:extLst>
          </p:cNvPr>
          <p:cNvSpPr txBox="1">
            <a:spLocks/>
          </p:cNvSpPr>
          <p:nvPr/>
        </p:nvSpPr>
        <p:spPr bwMode="gray">
          <a:xfrm>
            <a:off x="6096000" y="1235075"/>
            <a:ext cx="5564716"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defRPr sz="28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1pPr>
            <a:lvl2pPr marL="569913" indent="-225425" algn="l" rtl="0" eaLnBrk="0" fontAlgn="base" hangingPunct="0">
              <a:spcBef>
                <a:spcPct val="25000"/>
              </a:spcBef>
              <a:spcAft>
                <a:spcPct val="0"/>
              </a:spcAft>
              <a:buChar char="–"/>
              <a:defRPr sz="24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2pPr>
            <a:lvl3pPr marL="912813" indent="-225425" algn="l" rtl="0" eaLnBrk="0" fontAlgn="base" hangingPunct="0">
              <a:spcBef>
                <a:spcPct val="25000"/>
              </a:spcBef>
              <a:spcAft>
                <a:spcPct val="0"/>
              </a:spcAft>
              <a:buChar char="•"/>
              <a:defRPr sz="20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3pPr>
            <a:lvl4pPr marL="1252538" indent="-225425" algn="l" rtl="0" eaLnBrk="0" fontAlgn="base" hangingPunct="0">
              <a:spcBef>
                <a:spcPct val="25000"/>
              </a:spcBef>
              <a:spcAft>
                <a:spcPct val="0"/>
              </a:spcAft>
              <a:buChar char="–"/>
              <a:defRPr sz="18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4pPr>
            <a:lvl5pPr marL="1603375" indent="-236538" algn="l" rtl="0" eaLnBrk="0" fontAlgn="base" hangingPunct="0">
              <a:spcBef>
                <a:spcPct val="25000"/>
              </a:spcBef>
              <a:spcAft>
                <a:spcPct val="0"/>
              </a:spcAft>
              <a:buChar char="»"/>
              <a:defRPr sz="18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5pPr>
            <a:lvl6pPr marL="2060575" indent="-236538" algn="l" rtl="0" fontAlgn="base">
              <a:spcBef>
                <a:spcPct val="25000"/>
              </a:spcBef>
              <a:spcAft>
                <a:spcPct val="0"/>
              </a:spcAft>
              <a:buChar char="»"/>
              <a:defRPr sz="1800">
                <a:solidFill>
                  <a:schemeClr val="tx1"/>
                </a:solidFill>
                <a:latin typeface="+mn-lt"/>
              </a:defRPr>
            </a:lvl6pPr>
            <a:lvl7pPr marL="2517775" indent="-236538" algn="l" rtl="0" fontAlgn="base">
              <a:spcBef>
                <a:spcPct val="25000"/>
              </a:spcBef>
              <a:spcAft>
                <a:spcPct val="0"/>
              </a:spcAft>
              <a:buChar char="»"/>
              <a:defRPr sz="1800">
                <a:solidFill>
                  <a:schemeClr val="tx1"/>
                </a:solidFill>
                <a:latin typeface="+mn-lt"/>
              </a:defRPr>
            </a:lvl7pPr>
            <a:lvl8pPr marL="2974975" indent="-236538" algn="l" rtl="0" fontAlgn="base">
              <a:spcBef>
                <a:spcPct val="25000"/>
              </a:spcBef>
              <a:spcAft>
                <a:spcPct val="0"/>
              </a:spcAft>
              <a:buChar char="»"/>
              <a:defRPr sz="1800">
                <a:solidFill>
                  <a:schemeClr val="tx1"/>
                </a:solidFill>
                <a:latin typeface="+mn-lt"/>
              </a:defRPr>
            </a:lvl8pPr>
            <a:lvl9pPr marL="3432175" indent="-236538" algn="l" rtl="0" fontAlgn="base">
              <a:spcBef>
                <a:spcPct val="25000"/>
              </a:spcBef>
              <a:spcAft>
                <a:spcPct val="0"/>
              </a:spcAft>
              <a:buChar char="»"/>
              <a:defRPr sz="1800">
                <a:solidFill>
                  <a:schemeClr val="tx1"/>
                </a:solidFill>
                <a:latin typeface="+mn-lt"/>
              </a:defRPr>
            </a:lvl9pPr>
          </a:lstStyle>
          <a:p>
            <a:pPr marL="514350" indent="-514350">
              <a:buFont typeface="+mj-lt"/>
              <a:buAutoNum type="arabicPeriod" startAt="7"/>
            </a:pPr>
            <a:r>
              <a:rPr lang="en-US" kern="0" dirty="0">
                <a:solidFill>
                  <a:srgbClr val="002060"/>
                </a:solidFill>
                <a:latin typeface="+mn-lt"/>
              </a:rPr>
              <a:t>EFT Tapping</a:t>
            </a:r>
          </a:p>
          <a:p>
            <a:pPr marL="514350" indent="-514350">
              <a:buFontTx/>
              <a:buAutoNum type="arabicPeriod" startAt="7"/>
            </a:pPr>
            <a:r>
              <a:rPr lang="en-US" kern="0" dirty="0">
                <a:solidFill>
                  <a:srgbClr val="002060"/>
                </a:solidFill>
                <a:latin typeface="+mn-lt"/>
              </a:rPr>
              <a:t>Introduction to Sleep Kit</a:t>
            </a:r>
          </a:p>
          <a:p>
            <a:pPr marL="514350" indent="-514350">
              <a:buFontTx/>
              <a:buAutoNum type="arabicPeriod" startAt="7"/>
            </a:pPr>
            <a:r>
              <a:rPr lang="en-US" kern="0" dirty="0">
                <a:solidFill>
                  <a:srgbClr val="002060"/>
                </a:solidFill>
                <a:latin typeface="+mn-lt"/>
              </a:rPr>
              <a:t>4-7-8, Square, and 3 Part Yogic Breathing</a:t>
            </a:r>
          </a:p>
          <a:p>
            <a:pPr marL="514350" indent="-514350">
              <a:buFontTx/>
              <a:buAutoNum type="arabicPeriod" startAt="7"/>
            </a:pPr>
            <a:r>
              <a:rPr lang="en-US" kern="0" dirty="0">
                <a:solidFill>
                  <a:srgbClr val="002060"/>
                </a:solidFill>
                <a:latin typeface="+mn-lt"/>
              </a:rPr>
              <a:t> Alternate Nostril Breathing, </a:t>
            </a:r>
            <a:r>
              <a:rPr lang="en-US" kern="0" dirty="0" err="1">
                <a:solidFill>
                  <a:srgbClr val="002060"/>
                </a:solidFill>
                <a:latin typeface="+mn-lt"/>
              </a:rPr>
              <a:t>Sitali</a:t>
            </a:r>
            <a:r>
              <a:rPr lang="en-US" kern="0" dirty="0">
                <a:solidFill>
                  <a:srgbClr val="002060"/>
                </a:solidFill>
                <a:latin typeface="+mn-lt"/>
              </a:rPr>
              <a:t>, and </a:t>
            </a:r>
            <a:r>
              <a:rPr lang="en-US" kern="0" dirty="0" err="1">
                <a:solidFill>
                  <a:srgbClr val="002060"/>
                </a:solidFill>
                <a:latin typeface="+mn-lt"/>
              </a:rPr>
              <a:t>Sitkari</a:t>
            </a:r>
            <a:r>
              <a:rPr lang="en-US" kern="0" dirty="0">
                <a:solidFill>
                  <a:srgbClr val="002060"/>
                </a:solidFill>
                <a:latin typeface="+mn-lt"/>
              </a:rPr>
              <a:t> Breathing</a:t>
            </a:r>
          </a:p>
          <a:p>
            <a:pPr marL="514350" indent="-514350">
              <a:buFontTx/>
              <a:buAutoNum type="arabicPeriod" startAt="7"/>
            </a:pPr>
            <a:r>
              <a:rPr lang="en-US" kern="0" dirty="0">
                <a:solidFill>
                  <a:srgbClr val="002060"/>
                </a:solidFill>
                <a:latin typeface="+mn-lt"/>
              </a:rPr>
              <a:t> Sleep Ergonomics</a:t>
            </a:r>
          </a:p>
          <a:p>
            <a:pPr marL="514350" indent="-514350">
              <a:buFontTx/>
              <a:buAutoNum type="arabicPeriod" startAt="7"/>
            </a:pPr>
            <a:r>
              <a:rPr lang="en-US" kern="0" dirty="0">
                <a:solidFill>
                  <a:srgbClr val="002060"/>
                </a:solidFill>
                <a:latin typeface="+mn-lt"/>
              </a:rPr>
              <a:t> Self Massage</a:t>
            </a:r>
          </a:p>
          <a:p>
            <a:pPr marL="514350" indent="-514350">
              <a:buFontTx/>
              <a:buAutoNum type="arabicPeriod" startAt="7"/>
            </a:pPr>
            <a:endParaRPr lang="en-US" sz="1800" kern="0" dirty="0">
              <a:latin typeface="+mn-lt"/>
            </a:endParaRPr>
          </a:p>
        </p:txBody>
      </p:sp>
    </p:spTree>
    <p:extLst>
      <p:ext uri="{BB962C8B-B14F-4D97-AF65-F5344CB8AC3E}">
        <p14:creationId xmlns:p14="http://schemas.microsoft.com/office/powerpoint/2010/main" val="3294292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916" y="442718"/>
            <a:ext cx="11578167" cy="1004887"/>
          </a:xfrm>
        </p:spPr>
        <p:txBody>
          <a:bodyPr>
            <a:noAutofit/>
          </a:bodyPr>
          <a:lstStyle/>
          <a:p>
            <a:pPr algn="ctr"/>
            <a:br>
              <a:rPr lang="en-US" b="1" dirty="0">
                <a:solidFill>
                  <a:srgbClr val="002060"/>
                </a:solidFill>
                <a:latin typeface="Arial" panose="020B0604020202020204" pitchFamily="34" charset="0"/>
                <a:cs typeface="Arial" panose="020B0604020202020204" pitchFamily="34" charset="0"/>
              </a:rPr>
            </a:br>
            <a:r>
              <a:rPr lang="en-US" b="1" dirty="0">
                <a:solidFill>
                  <a:srgbClr val="002060"/>
                </a:solidFill>
                <a:latin typeface="Arial" panose="020B0604020202020204" pitchFamily="34" charset="0"/>
                <a:cs typeface="Arial" panose="020B0604020202020204" pitchFamily="34" charset="0"/>
              </a:rPr>
              <a:t>Acupressure</a:t>
            </a:r>
          </a:p>
        </p:txBody>
      </p:sp>
      <p:pic>
        <p:nvPicPr>
          <p:cNvPr id="7" name="Picture 2" descr="Acupuncture Points that Treat Anxiety - Integrative Acupuncture Center">
            <a:extLst>
              <a:ext uri="{FF2B5EF4-FFF2-40B4-BE49-F238E27FC236}">
                <a16:creationId xmlns:a16="http://schemas.microsoft.com/office/drawing/2014/main" id="{AA2E1446-8A49-1C4F-6A41-D58B935697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52401"/>
            <a:ext cx="2649681" cy="2057399"/>
          </a:xfrm>
          <a:prstGeom prst="rect">
            <a:avLst/>
          </a:prstGeom>
          <a:noFill/>
          <a:ln w="38100" cmpd="sng">
            <a:solidFill>
              <a:srgbClr val="002060"/>
            </a:solidFill>
          </a:ln>
          <a:extLst>
            <a:ext uri="{909E8E84-426E-40DD-AFC4-6F175D3DCCD1}">
              <a14:hiddenFill xmlns:a14="http://schemas.microsoft.com/office/drawing/2010/main">
                <a:solidFill>
                  <a:srgbClr val="FFFFFF"/>
                </a:solidFill>
              </a14:hiddenFill>
            </a:ext>
          </a:extLst>
        </p:spPr>
      </p:pic>
      <p:pic>
        <p:nvPicPr>
          <p:cNvPr id="8" name="Content Placeholder 3">
            <a:extLst>
              <a:ext uri="{FF2B5EF4-FFF2-40B4-BE49-F238E27FC236}">
                <a16:creationId xmlns:a16="http://schemas.microsoft.com/office/drawing/2014/main" id="{A44DED5B-7971-4CAE-A118-98F06CCAAFBB}"/>
              </a:ext>
            </a:extLst>
          </p:cNvPr>
          <p:cNvPicPr>
            <a:picLocks noChangeAspect="1"/>
          </p:cNvPicPr>
          <p:nvPr/>
        </p:nvPicPr>
        <p:blipFill>
          <a:blip r:embed="rId4"/>
          <a:stretch>
            <a:fillRect/>
          </a:stretch>
        </p:blipFill>
        <p:spPr bwMode="gray">
          <a:xfrm>
            <a:off x="2057400" y="2327149"/>
            <a:ext cx="2636329" cy="3520369"/>
          </a:xfrm>
          <a:prstGeom prst="rect">
            <a:avLst/>
          </a:prstGeom>
          <a:solidFill>
            <a:srgbClr val="002060"/>
          </a:solidFill>
          <a:ln w="34925" cmpd="sng">
            <a:solidFill>
              <a:srgbClr val="00206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a:extLst>
              <a:ext uri="{FF2B5EF4-FFF2-40B4-BE49-F238E27FC236}">
                <a16:creationId xmlns:a16="http://schemas.microsoft.com/office/drawing/2014/main" id="{997DF33A-815C-7FCB-018A-D18B2F8AE4C0}"/>
              </a:ext>
            </a:extLst>
          </p:cNvPr>
          <p:cNvPicPr>
            <a:picLocks noChangeAspect="1"/>
          </p:cNvPicPr>
          <p:nvPr/>
        </p:nvPicPr>
        <p:blipFill>
          <a:blip r:embed="rId5"/>
          <a:stretch>
            <a:fillRect/>
          </a:stretch>
        </p:blipFill>
        <p:spPr>
          <a:xfrm>
            <a:off x="4953000" y="2350267"/>
            <a:ext cx="2704884" cy="3520369"/>
          </a:xfrm>
          <a:prstGeom prst="rect">
            <a:avLst/>
          </a:prstGeom>
          <a:solidFill>
            <a:srgbClr val="002060"/>
          </a:solidFill>
          <a:ln w="41275" cmpd="sng">
            <a:solidFill>
              <a:srgbClr val="002060"/>
            </a:solidFill>
          </a:ln>
        </p:spPr>
      </p:pic>
      <p:pic>
        <p:nvPicPr>
          <p:cNvPr id="10" name="Picture 9">
            <a:extLst>
              <a:ext uri="{FF2B5EF4-FFF2-40B4-BE49-F238E27FC236}">
                <a16:creationId xmlns:a16="http://schemas.microsoft.com/office/drawing/2014/main" id="{C143D41A-F923-A45C-0C5D-423085A28854}"/>
              </a:ext>
            </a:extLst>
          </p:cNvPr>
          <p:cNvPicPr>
            <a:picLocks noChangeAspect="1"/>
          </p:cNvPicPr>
          <p:nvPr/>
        </p:nvPicPr>
        <p:blipFill>
          <a:blip r:embed="rId6"/>
          <a:stretch>
            <a:fillRect/>
          </a:stretch>
        </p:blipFill>
        <p:spPr>
          <a:xfrm>
            <a:off x="9144000" y="2350267"/>
            <a:ext cx="2446496" cy="3562571"/>
          </a:xfrm>
          <a:prstGeom prst="rect">
            <a:avLst/>
          </a:prstGeom>
          <a:solidFill>
            <a:srgbClr val="002060"/>
          </a:solidFill>
          <a:ln w="50800" cmpd="sng">
            <a:solidFill>
              <a:srgbClr val="002060"/>
            </a:solidFill>
          </a:ln>
        </p:spPr>
      </p:pic>
      <p:pic>
        <p:nvPicPr>
          <p:cNvPr id="11" name="Picture 10">
            <a:extLst>
              <a:ext uri="{FF2B5EF4-FFF2-40B4-BE49-F238E27FC236}">
                <a16:creationId xmlns:a16="http://schemas.microsoft.com/office/drawing/2014/main" id="{43537370-536E-D4D4-F31A-AC33E289354F}"/>
              </a:ext>
            </a:extLst>
          </p:cNvPr>
          <p:cNvPicPr>
            <a:picLocks noChangeAspect="1"/>
          </p:cNvPicPr>
          <p:nvPr/>
        </p:nvPicPr>
        <p:blipFill rotWithShape="1">
          <a:blip r:embed="rId7"/>
          <a:srcRect b="15686"/>
          <a:stretch/>
        </p:blipFill>
        <p:spPr>
          <a:xfrm>
            <a:off x="8589968" y="226911"/>
            <a:ext cx="3403266" cy="1906689"/>
          </a:xfrm>
          <a:prstGeom prst="rect">
            <a:avLst/>
          </a:prstGeom>
          <a:solidFill>
            <a:schemeClr val="bg1"/>
          </a:solidFill>
          <a:ln w="50800" cmpd="sng">
            <a:solidFill>
              <a:srgbClr val="002060"/>
            </a:solidFill>
          </a:ln>
        </p:spPr>
      </p:pic>
    </p:spTree>
    <p:extLst>
      <p:ext uri="{BB962C8B-B14F-4D97-AF65-F5344CB8AC3E}">
        <p14:creationId xmlns:p14="http://schemas.microsoft.com/office/powerpoint/2010/main" val="3880567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916" y="0"/>
            <a:ext cx="11578167" cy="1004887"/>
          </a:xfrm>
        </p:spPr>
        <p:txBody>
          <a:bodyPr wrap="square" anchor="b">
            <a:noAutofit/>
          </a:bodyPr>
          <a:lstStyle/>
          <a:p>
            <a:pPr algn="ctr">
              <a:lnSpc>
                <a:spcPct val="90000"/>
              </a:lnSpc>
            </a:pPr>
            <a:r>
              <a:rPr lang="en-US" sz="4400" dirty="0">
                <a:solidFill>
                  <a:srgbClr val="002060"/>
                </a:solidFill>
              </a:rPr>
              <a:t>Aromatherapy</a:t>
            </a:r>
          </a:p>
        </p:txBody>
      </p:sp>
      <p:pic>
        <p:nvPicPr>
          <p:cNvPr id="6" name="Content Placeholder 5" descr="A volcano erupting from a volcano&#10;&#10;Description automatically generated with medium confidence">
            <a:extLst>
              <a:ext uri="{FF2B5EF4-FFF2-40B4-BE49-F238E27FC236}">
                <a16:creationId xmlns:a16="http://schemas.microsoft.com/office/drawing/2014/main" id="{AFECDCD5-CFBA-3909-A9AD-6E2CAF3D5E8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83909" y="1809267"/>
            <a:ext cx="2775943" cy="3670300"/>
          </a:xfrm>
          <a:prstGeom prst="rect">
            <a:avLst/>
          </a:prstGeom>
          <a:ln w="38100">
            <a:solidFill>
              <a:srgbClr val="002060"/>
            </a:solidFill>
          </a:ln>
        </p:spPr>
      </p:pic>
      <p:pic>
        <p:nvPicPr>
          <p:cNvPr id="7" name="Picture 2" descr="Free Macro Shot Photography of Lavender Stock Photo">
            <a:extLst>
              <a:ext uri="{FF2B5EF4-FFF2-40B4-BE49-F238E27FC236}">
                <a16:creationId xmlns:a16="http://schemas.microsoft.com/office/drawing/2014/main" id="{540F6F8D-222D-3DAC-B3A2-025255C736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916" y="2249451"/>
            <a:ext cx="4227794" cy="2815709"/>
          </a:xfrm>
          <a:prstGeom prst="rect">
            <a:avLst/>
          </a:prstGeom>
          <a:noFill/>
          <a:ln w="41275">
            <a:solidFill>
              <a:srgbClr val="002060"/>
            </a:solidFill>
          </a:ln>
          <a:extLst>
            <a:ext uri="{909E8E84-426E-40DD-AFC4-6F175D3DCCD1}">
              <a14:hiddenFill xmlns:a14="http://schemas.microsoft.com/office/drawing/2010/main">
                <a:solidFill>
                  <a:srgbClr val="FFFFFF"/>
                </a:solidFill>
              </a14:hiddenFill>
            </a:ext>
          </a:extLst>
        </p:spPr>
      </p:pic>
      <p:pic>
        <p:nvPicPr>
          <p:cNvPr id="11" name="Picture 4" descr="Free Shallow Focus Photography of Yellow Lime With Green Leaves Stock Photo">
            <a:extLst>
              <a:ext uri="{FF2B5EF4-FFF2-40B4-BE49-F238E27FC236}">
                <a16:creationId xmlns:a16="http://schemas.microsoft.com/office/drawing/2014/main" id="{608E281E-5780-F313-87C0-0028DDEB47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314" t="25736" r="35600" b="21172"/>
          <a:stretch/>
        </p:blipFill>
        <p:spPr bwMode="auto">
          <a:xfrm>
            <a:off x="8209051" y="2249451"/>
            <a:ext cx="3482939" cy="2974171"/>
          </a:xfrm>
          <a:prstGeom prst="rect">
            <a:avLst/>
          </a:prstGeom>
          <a:solidFill>
            <a:schemeClr val="bg1"/>
          </a:solidFill>
          <a:ln w="41275">
            <a:solidFill>
              <a:srgbClr val="FFFF00"/>
            </a:solidFill>
          </a:ln>
        </p:spPr>
      </p:pic>
      <p:pic>
        <p:nvPicPr>
          <p:cNvPr id="3" name="Picture 2">
            <a:extLst>
              <a:ext uri="{FF2B5EF4-FFF2-40B4-BE49-F238E27FC236}">
                <a16:creationId xmlns:a16="http://schemas.microsoft.com/office/drawing/2014/main" id="{F2948453-EF42-74F1-92AC-EC732137C2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47460" y="6318175"/>
            <a:ext cx="513709" cy="51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051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4053E-7E06-D855-FFBE-58552A0C97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60C29-DEFF-31A9-8E0B-535B5DC3789F}"/>
              </a:ext>
            </a:extLst>
          </p:cNvPr>
          <p:cNvSpPr>
            <a:spLocks noGrp="1"/>
          </p:cNvSpPr>
          <p:nvPr>
            <p:ph type="title"/>
          </p:nvPr>
        </p:nvSpPr>
        <p:spPr>
          <a:xfrm>
            <a:off x="279513" y="0"/>
            <a:ext cx="11578167" cy="1004887"/>
          </a:xfrm>
        </p:spPr>
        <p:txBody>
          <a:bodyPr>
            <a:noAutofit/>
          </a:bodyPr>
          <a:lstStyle/>
          <a:p>
            <a:pPr algn="ctr"/>
            <a:br>
              <a:rPr lang="en-US" b="1" dirty="0">
                <a:solidFill>
                  <a:srgbClr val="002060"/>
                </a:solidFill>
                <a:latin typeface="Arial" panose="020B0604020202020204" pitchFamily="34" charset="0"/>
                <a:cs typeface="Arial" panose="020B0604020202020204" pitchFamily="34" charset="0"/>
              </a:rPr>
            </a:br>
            <a:r>
              <a:rPr lang="en-US" b="1" dirty="0">
                <a:solidFill>
                  <a:srgbClr val="002060"/>
                </a:solidFill>
                <a:latin typeface="Arial" panose="020B0604020202020204" pitchFamily="34" charset="0"/>
                <a:cs typeface="Arial" panose="020B0604020202020204" pitchFamily="34" charset="0"/>
              </a:rPr>
              <a:t>EFT Tapping</a:t>
            </a:r>
          </a:p>
        </p:txBody>
      </p:sp>
      <p:pic>
        <p:nvPicPr>
          <p:cNvPr id="5" name="Content Placeholder 4">
            <a:extLst>
              <a:ext uri="{FF2B5EF4-FFF2-40B4-BE49-F238E27FC236}">
                <a16:creationId xmlns:a16="http://schemas.microsoft.com/office/drawing/2014/main" id="{E47D1A00-224D-8152-087D-5870DF1AF0E9}"/>
              </a:ext>
            </a:extLst>
          </p:cNvPr>
          <p:cNvPicPr>
            <a:picLocks noChangeAspect="1"/>
          </p:cNvPicPr>
          <p:nvPr/>
        </p:nvPicPr>
        <p:blipFill rotWithShape="1">
          <a:blip r:embed="rId3"/>
          <a:srcRect t="23300"/>
          <a:stretch/>
        </p:blipFill>
        <p:spPr>
          <a:xfrm>
            <a:off x="7837060" y="1109326"/>
            <a:ext cx="4020620" cy="4625751"/>
          </a:xfrm>
          <a:prstGeom prst="rect">
            <a:avLst/>
          </a:prstGeom>
          <a:ln w="38100">
            <a:solidFill>
              <a:srgbClr val="002060"/>
            </a:solidFill>
          </a:ln>
        </p:spPr>
      </p:pic>
      <p:pic>
        <p:nvPicPr>
          <p:cNvPr id="6" name="Content Placeholder 6">
            <a:extLst>
              <a:ext uri="{FF2B5EF4-FFF2-40B4-BE49-F238E27FC236}">
                <a16:creationId xmlns:a16="http://schemas.microsoft.com/office/drawing/2014/main" id="{9B4AC0F4-22D4-6298-4D4D-4A7A50F27C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320" y="1088075"/>
            <a:ext cx="6192749" cy="4778934"/>
          </a:xfrm>
          <a:prstGeom prst="rect">
            <a:avLst/>
          </a:prstGeom>
          <a:solidFill>
            <a:schemeClr val="bg1"/>
          </a:solidFill>
          <a:ln w="25400">
            <a:solidFill>
              <a:srgbClr val="002060"/>
            </a:solidFill>
          </a:ln>
        </p:spPr>
      </p:pic>
    </p:spTree>
    <p:extLst>
      <p:ext uri="{BB962C8B-B14F-4D97-AF65-F5344CB8AC3E}">
        <p14:creationId xmlns:p14="http://schemas.microsoft.com/office/powerpoint/2010/main" val="3046463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69F62-28D2-8A62-34F9-66872CFF07C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84D0C03-7E27-A87B-653C-135E3C8BBA66}"/>
              </a:ext>
            </a:extLst>
          </p:cNvPr>
          <p:cNvSpPr>
            <a:spLocks noGrp="1"/>
          </p:cNvSpPr>
          <p:nvPr>
            <p:ph type="title"/>
          </p:nvPr>
        </p:nvSpPr>
        <p:spPr>
          <a:xfrm>
            <a:off x="0" y="-239653"/>
            <a:ext cx="11577637" cy="1004887"/>
          </a:xfrm>
        </p:spPr>
        <p:txBody>
          <a:bodyPr/>
          <a:lstStyle/>
          <a:p>
            <a:pPr algn="ctr"/>
            <a:r>
              <a:rPr lang="en-US" dirty="0">
                <a:latin typeface="+mn-lt"/>
              </a:rPr>
              <a:t>REST Sleep Topics &amp; Tips</a:t>
            </a:r>
          </a:p>
        </p:txBody>
      </p:sp>
      <p:sp>
        <p:nvSpPr>
          <p:cNvPr id="2" name="Content Placeholder 2">
            <a:extLst>
              <a:ext uri="{FF2B5EF4-FFF2-40B4-BE49-F238E27FC236}">
                <a16:creationId xmlns:a16="http://schemas.microsoft.com/office/drawing/2014/main" id="{C1AA9DDF-5AFD-9729-C820-6FF3680EAAF6}"/>
              </a:ext>
            </a:extLst>
          </p:cNvPr>
          <p:cNvSpPr>
            <a:spLocks noGrp="1"/>
          </p:cNvSpPr>
          <p:nvPr>
            <p:ph sz="half" idx="2"/>
          </p:nvPr>
        </p:nvSpPr>
        <p:spPr>
          <a:xfrm>
            <a:off x="6171761" y="1447800"/>
            <a:ext cx="5688011" cy="4387850"/>
          </a:xfrm>
        </p:spPr>
        <p:txBody>
          <a:bodyPr/>
          <a:lstStyle/>
          <a:p>
            <a:pPr marL="457200" indent="-457200">
              <a:buFont typeface="+mj-lt"/>
              <a:buAutoNum type="arabicPeriod" startAt="7"/>
            </a:pPr>
            <a:r>
              <a:rPr lang="en-US" dirty="0">
                <a:solidFill>
                  <a:srgbClr val="002060"/>
                </a:solidFill>
                <a:latin typeface="+mn-lt"/>
              </a:rPr>
              <a:t>Calming Your Body for a Restful Night’s Sleep</a:t>
            </a:r>
          </a:p>
          <a:p>
            <a:pPr marL="457200" indent="-457200">
              <a:buAutoNum type="arabicPeriod" startAt="7"/>
            </a:pPr>
            <a:r>
              <a:rPr lang="en-US" dirty="0">
                <a:solidFill>
                  <a:srgbClr val="002060"/>
                </a:solidFill>
                <a:latin typeface="+mn-lt"/>
              </a:rPr>
              <a:t>Reading &amp; Journaling</a:t>
            </a:r>
          </a:p>
          <a:p>
            <a:pPr marL="457200" indent="-457200">
              <a:buAutoNum type="arabicPeriod" startAt="7"/>
            </a:pPr>
            <a:r>
              <a:rPr lang="en-US" dirty="0">
                <a:solidFill>
                  <a:srgbClr val="002060"/>
                </a:solidFill>
                <a:latin typeface="+mn-lt"/>
              </a:rPr>
              <a:t>Technology Break</a:t>
            </a:r>
          </a:p>
          <a:p>
            <a:pPr marL="457200" indent="-457200">
              <a:buAutoNum type="arabicPeriod" startAt="7"/>
            </a:pPr>
            <a:r>
              <a:rPr lang="en-US" dirty="0">
                <a:solidFill>
                  <a:srgbClr val="002060"/>
                </a:solidFill>
                <a:latin typeface="+mn-lt"/>
              </a:rPr>
              <a:t> Bedtime Foods</a:t>
            </a:r>
          </a:p>
          <a:p>
            <a:pPr marL="457200" indent="-457200">
              <a:buAutoNum type="arabicPeriod" startAt="7"/>
            </a:pPr>
            <a:r>
              <a:rPr lang="en-US" dirty="0">
                <a:solidFill>
                  <a:srgbClr val="002060"/>
                </a:solidFill>
                <a:latin typeface="+mn-lt"/>
              </a:rPr>
              <a:t> Exercise</a:t>
            </a:r>
          </a:p>
          <a:p>
            <a:pPr marL="457200" indent="-457200">
              <a:buAutoNum type="arabicPeriod" startAt="7"/>
            </a:pPr>
            <a:r>
              <a:rPr lang="en-US" dirty="0">
                <a:solidFill>
                  <a:srgbClr val="002060"/>
                </a:solidFill>
                <a:latin typeface="+mn-lt"/>
              </a:rPr>
              <a:t> Quiet Mind</a:t>
            </a:r>
          </a:p>
        </p:txBody>
      </p:sp>
      <p:sp>
        <p:nvSpPr>
          <p:cNvPr id="4" name="Content Placeholder 2">
            <a:extLst>
              <a:ext uri="{FF2B5EF4-FFF2-40B4-BE49-F238E27FC236}">
                <a16:creationId xmlns:a16="http://schemas.microsoft.com/office/drawing/2014/main" id="{88DEFA77-03E9-BBEF-12CC-343566565348}"/>
              </a:ext>
            </a:extLst>
          </p:cNvPr>
          <p:cNvSpPr txBox="1">
            <a:spLocks/>
          </p:cNvSpPr>
          <p:nvPr/>
        </p:nvSpPr>
        <p:spPr bwMode="gray">
          <a:xfrm>
            <a:off x="332227" y="1447800"/>
            <a:ext cx="5688012"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defRPr sz="28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1pPr>
            <a:lvl2pPr marL="569913" indent="-225425" algn="l" rtl="0" eaLnBrk="0" fontAlgn="base" hangingPunct="0">
              <a:spcBef>
                <a:spcPct val="25000"/>
              </a:spcBef>
              <a:spcAft>
                <a:spcPct val="0"/>
              </a:spcAft>
              <a:buChar char="–"/>
              <a:defRPr sz="24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2pPr>
            <a:lvl3pPr marL="912813" indent="-225425" algn="l" rtl="0" eaLnBrk="0" fontAlgn="base" hangingPunct="0">
              <a:spcBef>
                <a:spcPct val="25000"/>
              </a:spcBef>
              <a:spcAft>
                <a:spcPct val="0"/>
              </a:spcAft>
              <a:buChar char="•"/>
              <a:defRPr sz="20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3pPr>
            <a:lvl4pPr marL="1252538" indent="-225425" algn="l" rtl="0" eaLnBrk="0" fontAlgn="base" hangingPunct="0">
              <a:spcBef>
                <a:spcPct val="25000"/>
              </a:spcBef>
              <a:spcAft>
                <a:spcPct val="0"/>
              </a:spcAft>
              <a:buChar char="–"/>
              <a:defRPr sz="18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4pPr>
            <a:lvl5pPr marL="1603375" indent="-236538" algn="l" rtl="0" eaLnBrk="0" fontAlgn="base" hangingPunct="0">
              <a:spcBef>
                <a:spcPct val="25000"/>
              </a:spcBef>
              <a:spcAft>
                <a:spcPct val="0"/>
              </a:spcAft>
              <a:buChar char="»"/>
              <a:defRPr sz="180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defRPr>
            </a:lvl5pPr>
            <a:lvl6pPr marL="2060575" indent="-236538" algn="l" rtl="0" fontAlgn="base">
              <a:spcBef>
                <a:spcPct val="25000"/>
              </a:spcBef>
              <a:spcAft>
                <a:spcPct val="0"/>
              </a:spcAft>
              <a:buChar char="»"/>
              <a:defRPr sz="1800">
                <a:solidFill>
                  <a:schemeClr val="tx1"/>
                </a:solidFill>
                <a:latin typeface="+mn-lt"/>
              </a:defRPr>
            </a:lvl6pPr>
            <a:lvl7pPr marL="2517775" indent="-236538" algn="l" rtl="0" fontAlgn="base">
              <a:spcBef>
                <a:spcPct val="25000"/>
              </a:spcBef>
              <a:spcAft>
                <a:spcPct val="0"/>
              </a:spcAft>
              <a:buChar char="»"/>
              <a:defRPr sz="1800">
                <a:solidFill>
                  <a:schemeClr val="tx1"/>
                </a:solidFill>
                <a:latin typeface="+mn-lt"/>
              </a:defRPr>
            </a:lvl7pPr>
            <a:lvl8pPr marL="2974975" indent="-236538" algn="l" rtl="0" fontAlgn="base">
              <a:spcBef>
                <a:spcPct val="25000"/>
              </a:spcBef>
              <a:spcAft>
                <a:spcPct val="0"/>
              </a:spcAft>
              <a:buChar char="»"/>
              <a:defRPr sz="1800">
                <a:solidFill>
                  <a:schemeClr val="tx1"/>
                </a:solidFill>
                <a:latin typeface="+mn-lt"/>
              </a:defRPr>
            </a:lvl8pPr>
            <a:lvl9pPr marL="3432175" indent="-236538" algn="l" rtl="0" fontAlgn="base">
              <a:spcBef>
                <a:spcPct val="25000"/>
              </a:spcBef>
              <a:spcAft>
                <a:spcPct val="0"/>
              </a:spcAft>
              <a:buChar char="»"/>
              <a:defRPr sz="1800">
                <a:solidFill>
                  <a:schemeClr val="tx1"/>
                </a:solidFill>
                <a:latin typeface="+mn-lt"/>
              </a:defRPr>
            </a:lvl9pPr>
          </a:lstStyle>
          <a:p>
            <a:pPr marL="457200" indent="-457200">
              <a:buFontTx/>
              <a:buAutoNum type="arabicPeriod"/>
            </a:pPr>
            <a:r>
              <a:rPr lang="en-US" kern="0" dirty="0">
                <a:solidFill>
                  <a:srgbClr val="002060"/>
                </a:solidFill>
                <a:latin typeface="+mn-lt"/>
              </a:rPr>
              <a:t>Benefits of a good night’s sleep</a:t>
            </a:r>
          </a:p>
          <a:p>
            <a:pPr marL="457200" indent="-457200">
              <a:buFontTx/>
              <a:buAutoNum type="arabicPeriod"/>
            </a:pPr>
            <a:r>
              <a:rPr lang="en-US" kern="0" dirty="0">
                <a:solidFill>
                  <a:srgbClr val="002060"/>
                </a:solidFill>
                <a:latin typeface="+mn-lt"/>
              </a:rPr>
              <a:t>Shift Work</a:t>
            </a:r>
          </a:p>
          <a:p>
            <a:pPr marL="457200" indent="-457200">
              <a:buFontTx/>
              <a:buAutoNum type="arabicPeriod"/>
            </a:pPr>
            <a:r>
              <a:rPr lang="en-US" kern="0" dirty="0">
                <a:solidFill>
                  <a:srgbClr val="002060"/>
                </a:solidFill>
                <a:latin typeface="+mn-lt"/>
              </a:rPr>
              <a:t>Sleep Environment</a:t>
            </a:r>
          </a:p>
          <a:p>
            <a:pPr marL="457200" indent="-457200">
              <a:buFontTx/>
              <a:buAutoNum type="arabicPeriod"/>
            </a:pPr>
            <a:r>
              <a:rPr lang="en-US" kern="0" dirty="0">
                <a:solidFill>
                  <a:srgbClr val="002060"/>
                </a:solidFill>
                <a:latin typeface="+mn-lt"/>
              </a:rPr>
              <a:t>Napping</a:t>
            </a:r>
          </a:p>
          <a:p>
            <a:pPr marL="457200" indent="-457200">
              <a:buFontTx/>
              <a:buAutoNum type="arabicPeriod"/>
            </a:pPr>
            <a:r>
              <a:rPr lang="en-US" kern="0" dirty="0">
                <a:solidFill>
                  <a:srgbClr val="002060"/>
                </a:solidFill>
                <a:latin typeface="+mn-lt"/>
              </a:rPr>
              <a:t>Progressive Muscle Relaxation</a:t>
            </a:r>
          </a:p>
          <a:p>
            <a:pPr marL="457200" indent="-457200">
              <a:buFontTx/>
              <a:buAutoNum type="arabicPeriod"/>
            </a:pPr>
            <a:r>
              <a:rPr lang="en-US" kern="0" dirty="0">
                <a:solidFill>
                  <a:srgbClr val="002060"/>
                </a:solidFill>
                <a:latin typeface="+mn-lt"/>
              </a:rPr>
              <a:t>Deep Belly Breathing</a:t>
            </a:r>
          </a:p>
          <a:p>
            <a:pPr marL="457200" indent="-457200">
              <a:buFontTx/>
              <a:buAutoNum type="arabicPeriod"/>
            </a:pPr>
            <a:endParaRPr lang="en-US" sz="1800" kern="0" dirty="0">
              <a:solidFill>
                <a:srgbClr val="002060"/>
              </a:solidFill>
              <a:latin typeface="+mn-lt"/>
            </a:endParaRPr>
          </a:p>
        </p:txBody>
      </p:sp>
    </p:spTree>
    <p:extLst>
      <p:ext uri="{BB962C8B-B14F-4D97-AF65-F5344CB8AC3E}">
        <p14:creationId xmlns:p14="http://schemas.microsoft.com/office/powerpoint/2010/main" val="902085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589BC-2F70-230C-205C-659AB11F1594}"/>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01FDD16D-4873-61B8-FBC4-44A50BB7478F}"/>
              </a:ext>
            </a:extLst>
          </p:cNvPr>
          <p:cNvSpPr>
            <a:spLocks noGrp="1"/>
          </p:cNvSpPr>
          <p:nvPr>
            <p:ph type="title"/>
          </p:nvPr>
        </p:nvSpPr>
        <p:spPr>
          <a:xfrm>
            <a:off x="678359" y="547242"/>
            <a:ext cx="11135527" cy="716084"/>
          </a:xfrm>
        </p:spPr>
        <p:txBody>
          <a:bodyPr anchor="b">
            <a:noAutofit/>
          </a:bodyPr>
          <a:lstStyle/>
          <a:p>
            <a:r>
              <a:rPr lang="en-US" sz="5400" b="1" dirty="0"/>
              <a:t>Sleep Topics &amp; Tips</a:t>
            </a:r>
          </a:p>
        </p:txBody>
      </p:sp>
      <p:pic>
        <p:nvPicPr>
          <p:cNvPr id="6146" name="Picture 2">
            <a:extLst>
              <a:ext uri="{FF2B5EF4-FFF2-40B4-BE49-F238E27FC236}">
                <a16:creationId xmlns:a16="http://schemas.microsoft.com/office/drawing/2014/main" id="{2F4E6BB4-950A-2CB8-910D-00B022F58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59" y="1537711"/>
            <a:ext cx="4508004" cy="45080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omfort is key to a good night's sleep.">
            <a:extLst>
              <a:ext uri="{FF2B5EF4-FFF2-40B4-BE49-F238E27FC236}">
                <a16:creationId xmlns:a16="http://schemas.microsoft.com/office/drawing/2014/main" id="{291AA05D-5EBC-B48F-8D40-1EB068E89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5637" y="1537710"/>
            <a:ext cx="4508004" cy="4508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798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8D68-7AC0-F4AF-A6D6-1BE745B53E66}"/>
              </a:ext>
            </a:extLst>
          </p:cNvPr>
          <p:cNvSpPr>
            <a:spLocks noGrp="1"/>
          </p:cNvSpPr>
          <p:nvPr>
            <p:ph type="title"/>
          </p:nvPr>
        </p:nvSpPr>
        <p:spPr>
          <a:xfrm>
            <a:off x="32426" y="104274"/>
            <a:ext cx="11092774" cy="838200"/>
          </a:xfrm>
        </p:spPr>
        <p:txBody>
          <a:bodyPr/>
          <a:lstStyle/>
          <a:p>
            <a:pPr algn="ctr"/>
            <a:r>
              <a:rPr lang="en-US" dirty="0">
                <a:solidFill>
                  <a:srgbClr val="002060"/>
                </a:solidFill>
                <a:latin typeface="+mn-lt"/>
              </a:rPr>
              <a:t>Patient Handouts &amp; Resources: Weeks 1-6</a:t>
            </a:r>
          </a:p>
        </p:txBody>
      </p:sp>
      <p:sp>
        <p:nvSpPr>
          <p:cNvPr id="3" name="Content Placeholder 2">
            <a:extLst>
              <a:ext uri="{FF2B5EF4-FFF2-40B4-BE49-F238E27FC236}">
                <a16:creationId xmlns:a16="http://schemas.microsoft.com/office/drawing/2014/main" id="{CD93D56A-365E-ADB1-3C68-B0EB67DD62CB}"/>
              </a:ext>
            </a:extLst>
          </p:cNvPr>
          <p:cNvSpPr>
            <a:spLocks noGrp="1"/>
          </p:cNvSpPr>
          <p:nvPr>
            <p:ph idx="1"/>
          </p:nvPr>
        </p:nvSpPr>
        <p:spPr>
          <a:xfrm>
            <a:off x="381000" y="1295400"/>
            <a:ext cx="5334000" cy="4620126"/>
          </a:xfrm>
        </p:spPr>
        <p:txBody>
          <a:bodyPr/>
          <a:lstStyle/>
          <a:p>
            <a:pPr marL="457200" indent="-457200">
              <a:buFont typeface="+mj-lt"/>
              <a:buAutoNum type="arabicParenR"/>
            </a:pPr>
            <a:r>
              <a:rPr lang="en-US" sz="2800" dirty="0">
                <a:solidFill>
                  <a:srgbClr val="002060"/>
                </a:solidFill>
                <a:latin typeface="+mn-lt"/>
              </a:rPr>
              <a:t>Mindful Breathing </a:t>
            </a:r>
            <a:br>
              <a:rPr lang="en-US" sz="2800" dirty="0">
                <a:solidFill>
                  <a:srgbClr val="002060"/>
                </a:solidFill>
                <a:latin typeface="+mn-lt"/>
              </a:rPr>
            </a:br>
            <a:r>
              <a:rPr lang="en-US" sz="2800" dirty="0">
                <a:solidFill>
                  <a:srgbClr val="002060"/>
                </a:solidFill>
                <a:latin typeface="+mn-lt"/>
              </a:rPr>
              <a:t>Mindful Breathing Benefits of Good Sleep</a:t>
            </a:r>
          </a:p>
          <a:p>
            <a:pPr marL="457200" indent="-457200">
              <a:buFont typeface="+mj-lt"/>
              <a:buAutoNum type="arabicParenR"/>
            </a:pPr>
            <a:r>
              <a:rPr lang="en-US" sz="2800" dirty="0">
                <a:solidFill>
                  <a:srgbClr val="002060"/>
                </a:solidFill>
                <a:latin typeface="+mn-lt"/>
              </a:rPr>
              <a:t>Letting Go</a:t>
            </a:r>
            <a:br>
              <a:rPr lang="en-US" sz="2800" dirty="0">
                <a:solidFill>
                  <a:srgbClr val="002060"/>
                </a:solidFill>
                <a:latin typeface="+mn-lt"/>
              </a:rPr>
            </a:br>
            <a:r>
              <a:rPr lang="en-US" sz="2800" dirty="0">
                <a:solidFill>
                  <a:srgbClr val="002060"/>
                </a:solidFill>
                <a:latin typeface="+mn-lt"/>
              </a:rPr>
              <a:t>Sleep Wake Routines</a:t>
            </a:r>
          </a:p>
          <a:p>
            <a:pPr marL="457200" indent="-457200">
              <a:buFont typeface="+mj-lt"/>
              <a:buAutoNum type="arabicParenR"/>
            </a:pPr>
            <a:r>
              <a:rPr lang="en-US" sz="2800" dirty="0">
                <a:solidFill>
                  <a:srgbClr val="002060"/>
                </a:solidFill>
                <a:latin typeface="+mn-lt"/>
              </a:rPr>
              <a:t>Body Awareness</a:t>
            </a:r>
            <a:br>
              <a:rPr lang="en-US" sz="2800" dirty="0">
                <a:solidFill>
                  <a:srgbClr val="002060"/>
                </a:solidFill>
                <a:latin typeface="+mn-lt"/>
              </a:rPr>
            </a:br>
            <a:r>
              <a:rPr lang="en-US" sz="2800" dirty="0">
                <a:solidFill>
                  <a:srgbClr val="002060"/>
                </a:solidFill>
                <a:latin typeface="+mn-lt"/>
              </a:rPr>
              <a:t>Sleep Environment</a:t>
            </a:r>
          </a:p>
          <a:p>
            <a:pPr marL="0" indent="0"/>
            <a:endParaRPr lang="en-US" dirty="0"/>
          </a:p>
        </p:txBody>
      </p:sp>
      <p:sp>
        <p:nvSpPr>
          <p:cNvPr id="8" name="Content Placeholder 2">
            <a:extLst>
              <a:ext uri="{FF2B5EF4-FFF2-40B4-BE49-F238E27FC236}">
                <a16:creationId xmlns:a16="http://schemas.microsoft.com/office/drawing/2014/main" id="{0D424557-4939-3D30-65B1-0157D4A681F1}"/>
              </a:ext>
            </a:extLst>
          </p:cNvPr>
          <p:cNvSpPr txBox="1">
            <a:spLocks/>
          </p:cNvSpPr>
          <p:nvPr/>
        </p:nvSpPr>
        <p:spPr bwMode="gray">
          <a:xfrm>
            <a:off x="6204627" y="1447800"/>
            <a:ext cx="5334000" cy="462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defRPr sz="3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569913" indent="-225425" algn="l" rtl="0" eaLnBrk="0" fontAlgn="base" hangingPunct="0">
              <a:spcBef>
                <a:spcPct val="25000"/>
              </a:spcBef>
              <a:spcAft>
                <a:spcPct val="0"/>
              </a:spcAft>
              <a:buChar char="–"/>
              <a:defRPr sz="28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912813" indent="-225425" algn="l" rtl="0" eaLnBrk="0" fontAlgn="base" hangingPunct="0">
              <a:spcBef>
                <a:spcPct val="25000"/>
              </a:spcBef>
              <a:spcAft>
                <a:spcPct val="0"/>
              </a:spcAft>
              <a:buChar char="•"/>
              <a:defRPr sz="24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252538" indent="-225425" algn="l" rtl="0" eaLnBrk="0" fontAlgn="base" hangingPunct="0">
              <a:spcBef>
                <a:spcPct val="25000"/>
              </a:spcBef>
              <a:spcAft>
                <a:spcPct val="0"/>
              </a:spcAft>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1603375" indent="-236538" algn="l" rtl="0" eaLnBrk="0" fontAlgn="base" hangingPunct="0">
              <a:spcBef>
                <a:spcPct val="25000"/>
              </a:spcBef>
              <a:spcAft>
                <a:spcPct val="0"/>
              </a:spcAft>
              <a:buChar char="»"/>
              <a:defRPr sz="18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2060575" indent="-236538" algn="l" rtl="0" fontAlgn="base">
              <a:spcBef>
                <a:spcPct val="25000"/>
              </a:spcBef>
              <a:spcAft>
                <a:spcPct val="0"/>
              </a:spcAft>
              <a:buChar char="»"/>
              <a:defRPr sz="1400">
                <a:solidFill>
                  <a:schemeClr val="tx1"/>
                </a:solidFill>
                <a:latin typeface="+mn-lt"/>
              </a:defRPr>
            </a:lvl6pPr>
            <a:lvl7pPr marL="2517775" indent="-236538" algn="l" rtl="0" fontAlgn="base">
              <a:spcBef>
                <a:spcPct val="25000"/>
              </a:spcBef>
              <a:spcAft>
                <a:spcPct val="0"/>
              </a:spcAft>
              <a:buChar char="»"/>
              <a:defRPr sz="1400">
                <a:solidFill>
                  <a:schemeClr val="tx1"/>
                </a:solidFill>
                <a:latin typeface="+mn-lt"/>
              </a:defRPr>
            </a:lvl7pPr>
            <a:lvl8pPr marL="2974975" indent="-236538" algn="l" rtl="0" fontAlgn="base">
              <a:spcBef>
                <a:spcPct val="25000"/>
              </a:spcBef>
              <a:spcAft>
                <a:spcPct val="0"/>
              </a:spcAft>
              <a:buChar char="»"/>
              <a:defRPr sz="1400">
                <a:solidFill>
                  <a:schemeClr val="tx1"/>
                </a:solidFill>
                <a:latin typeface="+mn-lt"/>
              </a:defRPr>
            </a:lvl8pPr>
            <a:lvl9pPr marL="3432175" indent="-236538" algn="l" rtl="0" fontAlgn="base">
              <a:spcBef>
                <a:spcPct val="25000"/>
              </a:spcBef>
              <a:spcAft>
                <a:spcPct val="0"/>
              </a:spcAft>
              <a:buChar char="»"/>
              <a:defRPr sz="1400">
                <a:solidFill>
                  <a:schemeClr val="tx1"/>
                </a:solidFill>
                <a:latin typeface="+mn-lt"/>
              </a:defRPr>
            </a:lvl9pPr>
          </a:lstStyle>
          <a:p>
            <a:pPr marL="457200" indent="-457200">
              <a:buFont typeface="+mj-lt"/>
              <a:buAutoNum type="arabicParenR" startAt="4"/>
            </a:pPr>
            <a:r>
              <a:rPr lang="en-US" sz="2800" kern="0" dirty="0">
                <a:solidFill>
                  <a:srgbClr val="002060"/>
                </a:solidFill>
                <a:latin typeface="+mn-lt"/>
              </a:rPr>
              <a:t>Aromatherapy</a:t>
            </a:r>
          </a:p>
          <a:p>
            <a:pPr marL="457200" indent="-457200">
              <a:buFont typeface="+mj-lt"/>
              <a:buAutoNum type="arabicParenR" startAt="4"/>
            </a:pPr>
            <a:r>
              <a:rPr lang="en-US" sz="2800" kern="0" dirty="0">
                <a:solidFill>
                  <a:srgbClr val="002060"/>
                </a:solidFill>
                <a:latin typeface="+mn-lt"/>
              </a:rPr>
              <a:t>Acupressure</a:t>
            </a:r>
            <a:br>
              <a:rPr lang="en-US" sz="2800" kern="0" dirty="0">
                <a:solidFill>
                  <a:srgbClr val="002060"/>
                </a:solidFill>
                <a:latin typeface="+mn-lt"/>
              </a:rPr>
            </a:br>
            <a:r>
              <a:rPr lang="en-US" sz="2800" kern="0" dirty="0">
                <a:solidFill>
                  <a:srgbClr val="002060"/>
                </a:solidFill>
                <a:latin typeface="+mn-lt"/>
              </a:rPr>
              <a:t>Progressive Muscle Relaxation</a:t>
            </a:r>
          </a:p>
          <a:p>
            <a:pPr marL="457200" indent="-457200">
              <a:buFont typeface="+mj-lt"/>
              <a:buAutoNum type="arabicParenR" startAt="4"/>
            </a:pPr>
            <a:r>
              <a:rPr lang="en-US" sz="2800" kern="0" dirty="0">
                <a:solidFill>
                  <a:srgbClr val="002060"/>
                </a:solidFill>
                <a:latin typeface="+mn-lt"/>
              </a:rPr>
              <a:t>Deep Belly Breathing</a:t>
            </a:r>
            <a:br>
              <a:rPr lang="en-US" sz="2800" kern="0" dirty="0">
                <a:solidFill>
                  <a:srgbClr val="002060"/>
                </a:solidFill>
                <a:latin typeface="+mn-lt"/>
              </a:rPr>
            </a:br>
            <a:r>
              <a:rPr lang="en-US" sz="2800" kern="0" dirty="0" err="1">
                <a:solidFill>
                  <a:srgbClr val="002060"/>
                </a:solidFill>
                <a:latin typeface="+mn-lt"/>
              </a:rPr>
              <a:t>ImaginAction</a:t>
            </a:r>
            <a:r>
              <a:rPr lang="en-US" sz="2800" kern="0" dirty="0">
                <a:solidFill>
                  <a:srgbClr val="002060"/>
                </a:solidFill>
                <a:latin typeface="+mn-lt"/>
              </a:rPr>
              <a:t> QR Code Flyer</a:t>
            </a:r>
          </a:p>
          <a:p>
            <a:pPr marL="0" indent="0"/>
            <a:endParaRPr lang="en-US" kern="0" dirty="0"/>
          </a:p>
        </p:txBody>
      </p:sp>
    </p:spTree>
    <p:extLst>
      <p:ext uri="{BB962C8B-B14F-4D97-AF65-F5344CB8AC3E}">
        <p14:creationId xmlns:p14="http://schemas.microsoft.com/office/powerpoint/2010/main" val="406520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278CC-5700-D6BB-F6C4-3D5918850B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186BE0-EDAD-A561-5DEC-3E99533ABBD9}"/>
              </a:ext>
            </a:extLst>
          </p:cNvPr>
          <p:cNvSpPr>
            <a:spLocks noGrp="1"/>
          </p:cNvSpPr>
          <p:nvPr>
            <p:ph type="title"/>
          </p:nvPr>
        </p:nvSpPr>
        <p:spPr>
          <a:xfrm>
            <a:off x="228600" y="222250"/>
            <a:ext cx="8382000" cy="838200"/>
          </a:xfrm>
        </p:spPr>
        <p:txBody>
          <a:bodyPr/>
          <a:lstStyle/>
          <a:p>
            <a:pPr algn="ctr"/>
            <a:r>
              <a:rPr lang="en-US" dirty="0">
                <a:solidFill>
                  <a:srgbClr val="002060"/>
                </a:solidFill>
                <a:latin typeface="+mn-lt"/>
              </a:rPr>
              <a:t>Patient Handouts &amp; Resources</a:t>
            </a:r>
          </a:p>
        </p:txBody>
      </p:sp>
      <p:sp>
        <p:nvSpPr>
          <p:cNvPr id="5" name="Content Placeholder 2">
            <a:extLst>
              <a:ext uri="{FF2B5EF4-FFF2-40B4-BE49-F238E27FC236}">
                <a16:creationId xmlns:a16="http://schemas.microsoft.com/office/drawing/2014/main" id="{83F74507-5C3C-14EC-C0F4-19C1D589AB7C}"/>
              </a:ext>
            </a:extLst>
          </p:cNvPr>
          <p:cNvSpPr txBox="1">
            <a:spLocks/>
          </p:cNvSpPr>
          <p:nvPr/>
        </p:nvSpPr>
        <p:spPr bwMode="gray">
          <a:xfrm>
            <a:off x="6553200" y="1447800"/>
            <a:ext cx="53340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defRPr sz="3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569913" indent="-225425" algn="l" rtl="0" eaLnBrk="0" fontAlgn="base" hangingPunct="0">
              <a:spcBef>
                <a:spcPct val="25000"/>
              </a:spcBef>
              <a:spcAft>
                <a:spcPct val="0"/>
              </a:spcAft>
              <a:buChar char="–"/>
              <a:defRPr sz="28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912813" indent="-225425" algn="l" rtl="0" eaLnBrk="0" fontAlgn="base" hangingPunct="0">
              <a:spcBef>
                <a:spcPct val="25000"/>
              </a:spcBef>
              <a:spcAft>
                <a:spcPct val="0"/>
              </a:spcAft>
              <a:buChar char="•"/>
              <a:defRPr sz="24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252538" indent="-225425" algn="l" rtl="0" eaLnBrk="0" fontAlgn="base" hangingPunct="0">
              <a:spcBef>
                <a:spcPct val="25000"/>
              </a:spcBef>
              <a:spcAft>
                <a:spcPct val="0"/>
              </a:spcAft>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1603375" indent="-236538" algn="l" rtl="0" eaLnBrk="0" fontAlgn="base" hangingPunct="0">
              <a:spcBef>
                <a:spcPct val="25000"/>
              </a:spcBef>
              <a:spcAft>
                <a:spcPct val="0"/>
              </a:spcAft>
              <a:buChar char="»"/>
              <a:defRPr sz="18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2060575" indent="-236538" algn="l" rtl="0" fontAlgn="base">
              <a:spcBef>
                <a:spcPct val="25000"/>
              </a:spcBef>
              <a:spcAft>
                <a:spcPct val="0"/>
              </a:spcAft>
              <a:buChar char="»"/>
              <a:defRPr sz="1400">
                <a:solidFill>
                  <a:schemeClr val="tx1"/>
                </a:solidFill>
                <a:latin typeface="+mn-lt"/>
              </a:defRPr>
            </a:lvl6pPr>
            <a:lvl7pPr marL="2517775" indent="-236538" algn="l" rtl="0" fontAlgn="base">
              <a:spcBef>
                <a:spcPct val="25000"/>
              </a:spcBef>
              <a:spcAft>
                <a:spcPct val="0"/>
              </a:spcAft>
              <a:buChar char="»"/>
              <a:defRPr sz="1400">
                <a:solidFill>
                  <a:schemeClr val="tx1"/>
                </a:solidFill>
                <a:latin typeface="+mn-lt"/>
              </a:defRPr>
            </a:lvl7pPr>
            <a:lvl8pPr marL="2974975" indent="-236538" algn="l" rtl="0" fontAlgn="base">
              <a:spcBef>
                <a:spcPct val="25000"/>
              </a:spcBef>
              <a:spcAft>
                <a:spcPct val="0"/>
              </a:spcAft>
              <a:buChar char="»"/>
              <a:defRPr sz="1400">
                <a:solidFill>
                  <a:schemeClr val="tx1"/>
                </a:solidFill>
                <a:latin typeface="+mn-lt"/>
              </a:defRPr>
            </a:lvl8pPr>
            <a:lvl9pPr marL="3432175" indent="-236538" algn="l" rtl="0" fontAlgn="base">
              <a:spcBef>
                <a:spcPct val="25000"/>
              </a:spcBef>
              <a:spcAft>
                <a:spcPct val="0"/>
              </a:spcAft>
              <a:buChar char="»"/>
              <a:defRPr sz="1400">
                <a:solidFill>
                  <a:schemeClr val="tx1"/>
                </a:solidFill>
                <a:latin typeface="+mn-lt"/>
              </a:defRPr>
            </a:lvl9pPr>
          </a:lstStyle>
          <a:p>
            <a:pPr marL="457200" indent="-457200">
              <a:buFont typeface="+mj-lt"/>
              <a:buAutoNum type="arabicParenR" startAt="10"/>
            </a:pPr>
            <a:r>
              <a:rPr lang="en-US" sz="2800" kern="0" dirty="0">
                <a:solidFill>
                  <a:srgbClr val="002060"/>
                </a:solidFill>
                <a:latin typeface="+mn-lt"/>
              </a:rPr>
              <a:t> Alternate Nostril Breathing</a:t>
            </a:r>
            <a:br>
              <a:rPr lang="en-US" sz="2800" kern="0" dirty="0">
                <a:solidFill>
                  <a:srgbClr val="002060"/>
                </a:solidFill>
                <a:latin typeface="+mn-lt"/>
              </a:rPr>
            </a:br>
            <a:r>
              <a:rPr lang="en-US" sz="2800" kern="0" dirty="0">
                <a:solidFill>
                  <a:srgbClr val="002060"/>
                </a:solidFill>
                <a:latin typeface="+mn-lt"/>
              </a:rPr>
              <a:t>  </a:t>
            </a:r>
            <a:r>
              <a:rPr lang="en-US" sz="2800" kern="0" dirty="0" err="1">
                <a:solidFill>
                  <a:srgbClr val="002060"/>
                </a:solidFill>
                <a:latin typeface="+mn-lt"/>
              </a:rPr>
              <a:t>Sitali</a:t>
            </a:r>
            <a:br>
              <a:rPr lang="en-US" sz="2800" kern="0" dirty="0">
                <a:solidFill>
                  <a:srgbClr val="002060"/>
                </a:solidFill>
                <a:latin typeface="+mn-lt"/>
              </a:rPr>
            </a:br>
            <a:r>
              <a:rPr lang="en-US" sz="2800" kern="0" dirty="0">
                <a:solidFill>
                  <a:srgbClr val="002060"/>
                </a:solidFill>
                <a:latin typeface="+mn-lt"/>
              </a:rPr>
              <a:t>  </a:t>
            </a:r>
            <a:r>
              <a:rPr lang="en-US" sz="2800" kern="0" dirty="0" err="1">
                <a:solidFill>
                  <a:srgbClr val="002060"/>
                </a:solidFill>
                <a:latin typeface="+mn-lt"/>
              </a:rPr>
              <a:t>Sikari</a:t>
            </a:r>
            <a:endParaRPr lang="en-US" sz="2800" kern="0" dirty="0">
              <a:solidFill>
                <a:srgbClr val="002060"/>
              </a:solidFill>
              <a:latin typeface="+mn-lt"/>
            </a:endParaRPr>
          </a:p>
          <a:p>
            <a:pPr marL="457200" indent="-457200">
              <a:buFont typeface="+mj-lt"/>
              <a:buAutoNum type="arabicParenR" startAt="10"/>
            </a:pPr>
            <a:r>
              <a:rPr lang="en-US" sz="2800" kern="0" dirty="0">
                <a:solidFill>
                  <a:srgbClr val="002060"/>
                </a:solidFill>
                <a:latin typeface="+mn-lt"/>
              </a:rPr>
              <a:t> Sleep Ergonomics</a:t>
            </a:r>
          </a:p>
          <a:p>
            <a:pPr marL="457200" indent="-457200">
              <a:buFont typeface="+mj-lt"/>
              <a:buAutoNum type="arabicParenR" startAt="10"/>
            </a:pPr>
            <a:r>
              <a:rPr lang="en-US" sz="2800" kern="0" dirty="0">
                <a:solidFill>
                  <a:srgbClr val="002060"/>
                </a:solidFill>
                <a:latin typeface="+mn-lt"/>
              </a:rPr>
              <a:t> Facial Self Massage</a:t>
            </a:r>
            <a:br>
              <a:rPr lang="en-US" sz="2800" kern="0" dirty="0">
                <a:solidFill>
                  <a:srgbClr val="002060"/>
                </a:solidFill>
                <a:latin typeface="+mn-lt"/>
              </a:rPr>
            </a:br>
            <a:r>
              <a:rPr lang="en-US" sz="2800" kern="0" dirty="0">
                <a:solidFill>
                  <a:srgbClr val="002060"/>
                </a:solidFill>
                <a:latin typeface="+mn-lt"/>
              </a:rPr>
              <a:t>  Body Self Massage</a:t>
            </a:r>
          </a:p>
        </p:txBody>
      </p:sp>
      <p:sp>
        <p:nvSpPr>
          <p:cNvPr id="6" name="Content Placeholder 2">
            <a:extLst>
              <a:ext uri="{FF2B5EF4-FFF2-40B4-BE49-F238E27FC236}">
                <a16:creationId xmlns:a16="http://schemas.microsoft.com/office/drawing/2014/main" id="{AE1180AB-F56B-0568-71AC-6C6B6B3B7704}"/>
              </a:ext>
            </a:extLst>
          </p:cNvPr>
          <p:cNvSpPr txBox="1">
            <a:spLocks/>
          </p:cNvSpPr>
          <p:nvPr/>
        </p:nvSpPr>
        <p:spPr bwMode="gray">
          <a:xfrm>
            <a:off x="533400" y="1447800"/>
            <a:ext cx="55626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defRPr sz="3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569913" indent="-225425" algn="l" rtl="0" eaLnBrk="0" fontAlgn="base" hangingPunct="0">
              <a:spcBef>
                <a:spcPct val="25000"/>
              </a:spcBef>
              <a:spcAft>
                <a:spcPct val="0"/>
              </a:spcAft>
              <a:buChar char="–"/>
              <a:defRPr sz="28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912813" indent="-225425" algn="l" rtl="0" eaLnBrk="0" fontAlgn="base" hangingPunct="0">
              <a:spcBef>
                <a:spcPct val="25000"/>
              </a:spcBef>
              <a:spcAft>
                <a:spcPct val="0"/>
              </a:spcAft>
              <a:buChar char="•"/>
              <a:defRPr sz="24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252538" indent="-225425" algn="l" rtl="0" eaLnBrk="0" fontAlgn="base" hangingPunct="0">
              <a:spcBef>
                <a:spcPct val="25000"/>
              </a:spcBef>
              <a:spcAft>
                <a:spcPct val="0"/>
              </a:spcAft>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1603375" indent="-236538" algn="l" rtl="0" eaLnBrk="0" fontAlgn="base" hangingPunct="0">
              <a:spcBef>
                <a:spcPct val="25000"/>
              </a:spcBef>
              <a:spcAft>
                <a:spcPct val="0"/>
              </a:spcAft>
              <a:buChar char="»"/>
              <a:defRPr sz="18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2060575" indent="-236538" algn="l" rtl="0" fontAlgn="base">
              <a:spcBef>
                <a:spcPct val="25000"/>
              </a:spcBef>
              <a:spcAft>
                <a:spcPct val="0"/>
              </a:spcAft>
              <a:buChar char="»"/>
              <a:defRPr sz="1400">
                <a:solidFill>
                  <a:schemeClr val="tx1"/>
                </a:solidFill>
                <a:latin typeface="+mn-lt"/>
              </a:defRPr>
            </a:lvl6pPr>
            <a:lvl7pPr marL="2517775" indent="-236538" algn="l" rtl="0" fontAlgn="base">
              <a:spcBef>
                <a:spcPct val="25000"/>
              </a:spcBef>
              <a:spcAft>
                <a:spcPct val="0"/>
              </a:spcAft>
              <a:buChar char="»"/>
              <a:defRPr sz="1400">
                <a:solidFill>
                  <a:schemeClr val="tx1"/>
                </a:solidFill>
                <a:latin typeface="+mn-lt"/>
              </a:defRPr>
            </a:lvl7pPr>
            <a:lvl8pPr marL="2974975" indent="-236538" algn="l" rtl="0" fontAlgn="base">
              <a:spcBef>
                <a:spcPct val="25000"/>
              </a:spcBef>
              <a:spcAft>
                <a:spcPct val="0"/>
              </a:spcAft>
              <a:buChar char="»"/>
              <a:defRPr sz="1400">
                <a:solidFill>
                  <a:schemeClr val="tx1"/>
                </a:solidFill>
                <a:latin typeface="+mn-lt"/>
              </a:defRPr>
            </a:lvl8pPr>
            <a:lvl9pPr marL="3432175" indent="-236538" algn="l" rtl="0" fontAlgn="base">
              <a:spcBef>
                <a:spcPct val="25000"/>
              </a:spcBef>
              <a:spcAft>
                <a:spcPct val="0"/>
              </a:spcAft>
              <a:buChar char="»"/>
              <a:defRPr sz="1400">
                <a:solidFill>
                  <a:schemeClr val="tx1"/>
                </a:solidFill>
                <a:latin typeface="+mn-lt"/>
              </a:defRPr>
            </a:lvl9pPr>
          </a:lstStyle>
          <a:p>
            <a:pPr marL="457200" indent="-457200">
              <a:buFont typeface="+mj-lt"/>
              <a:buAutoNum type="arabicParenR" startAt="7"/>
            </a:pPr>
            <a:r>
              <a:rPr lang="en-US" sz="2800" kern="0" dirty="0">
                <a:solidFill>
                  <a:srgbClr val="002060"/>
                </a:solidFill>
                <a:latin typeface="+mn-lt"/>
              </a:rPr>
              <a:t>EFT Tapping                    Gorilla Thumps and Bear Hugs</a:t>
            </a:r>
          </a:p>
          <a:p>
            <a:pPr marL="457200" indent="-457200">
              <a:buFont typeface="+mj-lt"/>
              <a:buAutoNum type="arabicParenR" startAt="7"/>
            </a:pPr>
            <a:r>
              <a:rPr lang="en-US" sz="2800" kern="0" dirty="0">
                <a:solidFill>
                  <a:srgbClr val="002060"/>
                </a:solidFill>
                <a:latin typeface="+mn-lt"/>
              </a:rPr>
              <a:t>Sleep Helpers</a:t>
            </a:r>
            <a:br>
              <a:rPr lang="en-US" sz="2800" kern="0" dirty="0">
                <a:solidFill>
                  <a:srgbClr val="002060"/>
                </a:solidFill>
                <a:latin typeface="+mn-lt"/>
              </a:rPr>
            </a:br>
            <a:r>
              <a:rPr lang="en-US" sz="2800" kern="0" dirty="0">
                <a:solidFill>
                  <a:srgbClr val="002060"/>
                </a:solidFill>
                <a:latin typeface="+mn-lt"/>
              </a:rPr>
              <a:t>Sleep Busters</a:t>
            </a:r>
          </a:p>
          <a:p>
            <a:pPr marL="457200" indent="-457200">
              <a:buFont typeface="+mj-lt"/>
              <a:buAutoNum type="arabicParenR" startAt="7"/>
            </a:pPr>
            <a:r>
              <a:rPr lang="en-US" sz="2800" kern="0" dirty="0">
                <a:solidFill>
                  <a:srgbClr val="002060"/>
                </a:solidFill>
                <a:latin typeface="+mn-lt"/>
              </a:rPr>
              <a:t>4-7-8 Breath for Patient</a:t>
            </a:r>
            <a:br>
              <a:rPr lang="en-US" sz="2800" kern="0" dirty="0">
                <a:solidFill>
                  <a:srgbClr val="002060"/>
                </a:solidFill>
                <a:latin typeface="+mn-lt"/>
              </a:rPr>
            </a:br>
            <a:r>
              <a:rPr lang="en-US" sz="2800" kern="0" dirty="0">
                <a:solidFill>
                  <a:srgbClr val="002060"/>
                </a:solidFill>
                <a:latin typeface="+mn-lt"/>
              </a:rPr>
              <a:t>4-7-8 Breath for Parent</a:t>
            </a:r>
            <a:br>
              <a:rPr lang="en-US" sz="2800" kern="0" dirty="0">
                <a:solidFill>
                  <a:srgbClr val="002060"/>
                </a:solidFill>
                <a:latin typeface="+mn-lt"/>
              </a:rPr>
            </a:br>
            <a:r>
              <a:rPr lang="en-US" sz="2800" kern="0" dirty="0">
                <a:solidFill>
                  <a:srgbClr val="002060"/>
                </a:solidFill>
                <a:latin typeface="+mn-lt"/>
              </a:rPr>
              <a:t>Square Breathing</a:t>
            </a:r>
            <a:br>
              <a:rPr lang="en-US" sz="2800" kern="0" dirty="0">
                <a:solidFill>
                  <a:srgbClr val="002060"/>
                </a:solidFill>
                <a:latin typeface="+mn-lt"/>
              </a:rPr>
            </a:br>
            <a:r>
              <a:rPr lang="en-US" sz="2800" kern="0" dirty="0">
                <a:solidFill>
                  <a:srgbClr val="002060"/>
                </a:solidFill>
                <a:latin typeface="+mn-lt"/>
              </a:rPr>
              <a:t>3 Part Yogic Breathing</a:t>
            </a:r>
          </a:p>
        </p:txBody>
      </p:sp>
    </p:spTree>
    <p:extLst>
      <p:ext uri="{BB962C8B-B14F-4D97-AF65-F5344CB8AC3E}">
        <p14:creationId xmlns:p14="http://schemas.microsoft.com/office/powerpoint/2010/main" val="155010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BF5C08-7E35-6E4B-8B90-E9E8807613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132" y="533400"/>
            <a:ext cx="5674264" cy="5227811"/>
          </a:xfrm>
          <a:prstGeom prst="rect">
            <a:avLst/>
          </a:prstGeom>
          <a:ln w="28575">
            <a:solidFill>
              <a:srgbClr val="002060"/>
            </a:solidFill>
          </a:ln>
        </p:spPr>
      </p:pic>
      <p:pic>
        <p:nvPicPr>
          <p:cNvPr id="8" name="Picture 7">
            <a:extLst>
              <a:ext uri="{FF2B5EF4-FFF2-40B4-BE49-F238E27FC236}">
                <a16:creationId xmlns:a16="http://schemas.microsoft.com/office/drawing/2014/main" id="{ED6482E2-92E4-D34A-86E6-EF8E193C3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576184"/>
            <a:ext cx="3323205" cy="5152492"/>
          </a:xfrm>
          <a:prstGeom prst="rect">
            <a:avLst/>
          </a:prstGeom>
          <a:ln w="41275">
            <a:solidFill>
              <a:srgbClr val="002060"/>
            </a:solidFill>
          </a:ln>
        </p:spPr>
      </p:pic>
      <p:sp>
        <p:nvSpPr>
          <p:cNvPr id="4" name="TextBox 3">
            <a:extLst>
              <a:ext uri="{FF2B5EF4-FFF2-40B4-BE49-F238E27FC236}">
                <a16:creationId xmlns:a16="http://schemas.microsoft.com/office/drawing/2014/main" id="{609ACE22-B234-877C-59F2-E597526EF635}"/>
              </a:ext>
            </a:extLst>
          </p:cNvPr>
          <p:cNvSpPr txBox="1"/>
          <p:nvPr/>
        </p:nvSpPr>
        <p:spPr>
          <a:xfrm>
            <a:off x="3602608" y="6273837"/>
            <a:ext cx="6769575" cy="523220"/>
          </a:xfrm>
          <a:prstGeom prst="rect">
            <a:avLst/>
          </a:prstGeom>
          <a:no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Book on Tapping for Children &amp; Families</a:t>
            </a:r>
          </a:p>
        </p:txBody>
      </p:sp>
      <p:pic>
        <p:nvPicPr>
          <p:cNvPr id="2" name="Picture 2">
            <a:extLst>
              <a:ext uri="{FF2B5EF4-FFF2-40B4-BE49-F238E27FC236}">
                <a16:creationId xmlns:a16="http://schemas.microsoft.com/office/drawing/2014/main" id="{5522131E-9A8D-8CC6-3706-644E42A1E8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47460" y="6318175"/>
            <a:ext cx="513709" cy="51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06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33BC06-1896-31B9-F65E-86D1445DA2AB}"/>
              </a:ext>
            </a:extLst>
          </p:cNvPr>
          <p:cNvSpPr txBox="1"/>
          <p:nvPr/>
        </p:nvSpPr>
        <p:spPr>
          <a:xfrm>
            <a:off x="304800" y="144423"/>
            <a:ext cx="1752600" cy="707886"/>
          </a:xfrm>
          <a:prstGeom prst="rect">
            <a:avLst/>
          </a:prstGeom>
          <a:noFill/>
        </p:spPr>
        <p:txBody>
          <a:bodyPr wrap="square" rtlCol="0">
            <a:spAutoFit/>
          </a:bodyPr>
          <a:lstStyle/>
          <a:p>
            <a:r>
              <a:rPr lang="en-US" b="1" dirty="0"/>
              <a:t>Background Research</a:t>
            </a:r>
          </a:p>
        </p:txBody>
      </p:sp>
      <p:sp>
        <p:nvSpPr>
          <p:cNvPr id="5" name="TextBox 4">
            <a:extLst>
              <a:ext uri="{FF2B5EF4-FFF2-40B4-BE49-F238E27FC236}">
                <a16:creationId xmlns:a16="http://schemas.microsoft.com/office/drawing/2014/main" id="{C828ACEC-2FE2-BEA2-4D21-989C1AE47B0D}"/>
              </a:ext>
            </a:extLst>
          </p:cNvPr>
          <p:cNvSpPr txBox="1"/>
          <p:nvPr/>
        </p:nvSpPr>
        <p:spPr>
          <a:xfrm>
            <a:off x="638099" y="918297"/>
            <a:ext cx="6973956" cy="682238"/>
          </a:xfrm>
          <a:prstGeom prst="rect">
            <a:avLst/>
          </a:prstGeom>
          <a:solidFill>
            <a:srgbClr val="CCDEFC"/>
          </a:solidFill>
        </p:spPr>
        <p:txBody>
          <a:bodyPr wrap="square">
            <a:spAutoFit/>
          </a:bodyPr>
          <a:lstStyle/>
          <a:p>
            <a:pPr algn="l">
              <a:lnSpc>
                <a:spcPts val="2250"/>
              </a:lnSpc>
            </a:pPr>
            <a:r>
              <a:rPr lang="en-US" b="1" i="0" dirty="0">
                <a:solidFill>
                  <a:srgbClr val="1B1B1B"/>
                </a:solidFill>
                <a:effectLst/>
                <a:cs typeface="Arial" panose="020B0604020202020204" pitchFamily="34" charset="0"/>
              </a:rPr>
              <a:t>Sleep Pathologies and Eating Disorders: A Crossroad for Neurology, Psychiatry and Nutrition</a:t>
            </a:r>
          </a:p>
        </p:txBody>
      </p:sp>
      <p:sp>
        <p:nvSpPr>
          <p:cNvPr id="7" name="TextBox 6">
            <a:extLst>
              <a:ext uri="{FF2B5EF4-FFF2-40B4-BE49-F238E27FC236}">
                <a16:creationId xmlns:a16="http://schemas.microsoft.com/office/drawing/2014/main" id="{14DAC412-2EFB-FC2C-22B5-1B18DFDB278C}"/>
              </a:ext>
            </a:extLst>
          </p:cNvPr>
          <p:cNvSpPr txBox="1"/>
          <p:nvPr/>
        </p:nvSpPr>
        <p:spPr>
          <a:xfrm>
            <a:off x="1447800" y="2584215"/>
            <a:ext cx="7848599" cy="682238"/>
          </a:xfrm>
          <a:prstGeom prst="rect">
            <a:avLst/>
          </a:prstGeom>
          <a:solidFill>
            <a:schemeClr val="accent4">
              <a:lumMod val="40000"/>
              <a:lumOff val="60000"/>
            </a:schemeClr>
          </a:solidFill>
        </p:spPr>
        <p:txBody>
          <a:bodyPr wrap="square">
            <a:spAutoFit/>
          </a:bodyPr>
          <a:lstStyle/>
          <a:p>
            <a:pPr algn="l">
              <a:lnSpc>
                <a:spcPts val="2250"/>
              </a:lnSpc>
            </a:pPr>
            <a:r>
              <a:rPr lang="en-US" b="1" i="0" dirty="0">
                <a:solidFill>
                  <a:srgbClr val="1B1B1B"/>
                </a:solidFill>
                <a:effectLst/>
                <a:cs typeface="Arial" panose="020B0604020202020204" pitchFamily="34" charset="0"/>
              </a:rPr>
              <a:t>Depression, Anxiety and Eating Disorder-Related Impairment: Moderators in Female Adolescents and Young Adults</a:t>
            </a:r>
          </a:p>
        </p:txBody>
      </p:sp>
      <p:sp>
        <p:nvSpPr>
          <p:cNvPr id="13" name="TextBox 12">
            <a:extLst>
              <a:ext uri="{FF2B5EF4-FFF2-40B4-BE49-F238E27FC236}">
                <a16:creationId xmlns:a16="http://schemas.microsoft.com/office/drawing/2014/main" id="{5C2F7E88-30B3-FF54-4EB9-02994CFBB0BF}"/>
              </a:ext>
            </a:extLst>
          </p:cNvPr>
          <p:cNvSpPr txBox="1"/>
          <p:nvPr/>
        </p:nvSpPr>
        <p:spPr>
          <a:xfrm>
            <a:off x="2209800" y="4250133"/>
            <a:ext cx="6878555" cy="682238"/>
          </a:xfrm>
          <a:prstGeom prst="rect">
            <a:avLst/>
          </a:prstGeom>
          <a:solidFill>
            <a:srgbClr val="CCDEFC"/>
          </a:solidFill>
        </p:spPr>
        <p:txBody>
          <a:bodyPr wrap="square">
            <a:spAutoFit/>
          </a:bodyPr>
          <a:lstStyle/>
          <a:p>
            <a:pPr algn="l">
              <a:lnSpc>
                <a:spcPts val="2250"/>
              </a:lnSpc>
            </a:pPr>
            <a:r>
              <a:rPr lang="en-US" b="1" i="0" dirty="0">
                <a:solidFill>
                  <a:srgbClr val="1B1B1B"/>
                </a:solidFill>
                <a:effectLst/>
                <a:cs typeface="Arial" panose="020B0604020202020204" pitchFamily="34" charset="0"/>
              </a:rPr>
              <a:t>Anxiety Disorder Symptoms at Age 10 Predict Eating Disorder Symptoms and Diagnoses in Adolescence</a:t>
            </a:r>
          </a:p>
        </p:txBody>
      </p:sp>
      <p:sp>
        <p:nvSpPr>
          <p:cNvPr id="17" name="TextBox 16">
            <a:extLst>
              <a:ext uri="{FF2B5EF4-FFF2-40B4-BE49-F238E27FC236}">
                <a16:creationId xmlns:a16="http://schemas.microsoft.com/office/drawing/2014/main" id="{817A10DB-FFC3-5C7E-6E7C-DE510CB8DFB1}"/>
              </a:ext>
            </a:extLst>
          </p:cNvPr>
          <p:cNvSpPr txBox="1"/>
          <p:nvPr/>
        </p:nvSpPr>
        <p:spPr>
          <a:xfrm>
            <a:off x="1066800" y="1751256"/>
            <a:ext cx="7640555" cy="682238"/>
          </a:xfrm>
          <a:prstGeom prst="rect">
            <a:avLst/>
          </a:prstGeom>
          <a:solidFill>
            <a:srgbClr val="ACDAF6"/>
          </a:solidFill>
        </p:spPr>
        <p:txBody>
          <a:bodyPr wrap="square">
            <a:spAutoFit/>
          </a:bodyPr>
          <a:lstStyle/>
          <a:p>
            <a:pPr algn="l">
              <a:lnSpc>
                <a:spcPts val="2250"/>
              </a:lnSpc>
            </a:pPr>
            <a:r>
              <a:rPr lang="en-US" b="1" i="0" dirty="0">
                <a:solidFill>
                  <a:srgbClr val="1B1B1B"/>
                </a:solidFill>
                <a:effectLst/>
                <a:cs typeface="Arial" panose="020B0604020202020204" pitchFamily="34" charset="0"/>
              </a:rPr>
              <a:t>Associations between Sleep and Mental Health in Adolescents: Results from the UK Millennium Cohort Study</a:t>
            </a:r>
          </a:p>
        </p:txBody>
      </p:sp>
      <p:sp>
        <p:nvSpPr>
          <p:cNvPr id="19" name="TextBox 18">
            <a:extLst>
              <a:ext uri="{FF2B5EF4-FFF2-40B4-BE49-F238E27FC236}">
                <a16:creationId xmlns:a16="http://schemas.microsoft.com/office/drawing/2014/main" id="{6730E974-0CB7-CAC7-6055-38BEA20491C6}"/>
              </a:ext>
            </a:extLst>
          </p:cNvPr>
          <p:cNvSpPr txBox="1"/>
          <p:nvPr/>
        </p:nvSpPr>
        <p:spPr>
          <a:xfrm>
            <a:off x="1905000" y="3417174"/>
            <a:ext cx="6135756" cy="682238"/>
          </a:xfrm>
          <a:prstGeom prst="rect">
            <a:avLst/>
          </a:prstGeom>
          <a:solidFill>
            <a:srgbClr val="ACDAF6"/>
          </a:solidFill>
        </p:spPr>
        <p:txBody>
          <a:bodyPr wrap="square">
            <a:spAutoFit/>
          </a:bodyPr>
          <a:lstStyle/>
          <a:p>
            <a:pPr algn="l">
              <a:lnSpc>
                <a:spcPts val="2250"/>
              </a:lnSpc>
            </a:pPr>
            <a:r>
              <a:rPr lang="en-US" b="1" i="0" dirty="0">
                <a:solidFill>
                  <a:srgbClr val="1B1B1B"/>
                </a:solidFill>
                <a:effectLst/>
                <a:cs typeface="Arial" panose="020B0604020202020204" pitchFamily="34" charset="0"/>
              </a:rPr>
              <a:t>Anxiety Sensitivity and Sleep-Related Problems in Anxious Youth</a:t>
            </a:r>
          </a:p>
        </p:txBody>
      </p:sp>
    </p:spTree>
    <p:extLst>
      <p:ext uri="{BB962C8B-B14F-4D97-AF65-F5344CB8AC3E}">
        <p14:creationId xmlns:p14="http://schemas.microsoft.com/office/powerpoint/2010/main" val="253788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3" grpId="0" animBg="1"/>
      <p:bldP spid="17"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803131-8146-7FBA-3E9E-7DC01763C152}"/>
              </a:ext>
            </a:extLst>
          </p:cNvPr>
          <p:cNvSpPr txBox="1"/>
          <p:nvPr/>
        </p:nvSpPr>
        <p:spPr>
          <a:xfrm>
            <a:off x="4495800" y="6172200"/>
            <a:ext cx="4038600" cy="523220"/>
          </a:xfrm>
          <a:prstGeom prst="rect">
            <a:avLst/>
          </a:prstGeom>
          <a:noFill/>
        </p:spPr>
        <p:txBody>
          <a:bodyPr wrap="square" rtlCol="0">
            <a:spAutoFit/>
          </a:bodyPr>
          <a:lstStyle/>
          <a:p>
            <a:r>
              <a:rPr lang="en-US" sz="2800" dirty="0">
                <a:solidFill>
                  <a:srgbClr val="002060"/>
                </a:solidFill>
              </a:rPr>
              <a:t>Patient Resources</a:t>
            </a:r>
          </a:p>
        </p:txBody>
      </p:sp>
      <p:pic>
        <p:nvPicPr>
          <p:cNvPr id="5" name="Picture 4" descr="Diagram&#10;&#10;Description automatically generated">
            <a:extLst>
              <a:ext uri="{FF2B5EF4-FFF2-40B4-BE49-F238E27FC236}">
                <a16:creationId xmlns:a16="http://schemas.microsoft.com/office/drawing/2014/main" id="{30605246-97F4-C043-B07A-6B0F9D4179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283" y="304800"/>
            <a:ext cx="5454429" cy="5454429"/>
          </a:xfrm>
          <a:prstGeom prst="rect">
            <a:avLst/>
          </a:prstGeom>
          <a:ln w="34925">
            <a:solidFill>
              <a:srgbClr val="002060"/>
            </a:solidFill>
          </a:ln>
        </p:spPr>
      </p:pic>
      <p:graphicFrame>
        <p:nvGraphicFramePr>
          <p:cNvPr id="7" name="Object 6">
            <a:extLst>
              <a:ext uri="{FF2B5EF4-FFF2-40B4-BE49-F238E27FC236}">
                <a16:creationId xmlns:a16="http://schemas.microsoft.com/office/drawing/2014/main" id="{845F9ABC-B6D6-E172-7474-CD0F54774713}"/>
              </a:ext>
            </a:extLst>
          </p:cNvPr>
          <p:cNvGraphicFramePr>
            <a:graphicFrameLocks noChangeAspect="1"/>
          </p:cNvGraphicFramePr>
          <p:nvPr/>
        </p:nvGraphicFramePr>
        <p:xfrm>
          <a:off x="6934200" y="338191"/>
          <a:ext cx="4356666" cy="5454429"/>
        </p:xfrm>
        <a:graphic>
          <a:graphicData uri="http://schemas.openxmlformats.org/presentationml/2006/ole">
            <mc:AlternateContent xmlns:mc="http://schemas.openxmlformats.org/markup-compatibility/2006">
              <mc:Choice xmlns:v="urn:schemas-microsoft-com:vml" Requires="v">
                <p:oleObj name="Acrobat Document" r:id="rId3" imgW="3886052" imgH="5028936" progId="AcroExch.Document.DC">
                  <p:embed/>
                </p:oleObj>
              </mc:Choice>
              <mc:Fallback>
                <p:oleObj name="Acrobat Document" r:id="rId3" imgW="3886052" imgH="5028936" progId="AcroExch.Document.DC">
                  <p:embed/>
                  <p:pic>
                    <p:nvPicPr>
                      <p:cNvPr id="7" name="Object 6">
                        <a:extLst>
                          <a:ext uri="{FF2B5EF4-FFF2-40B4-BE49-F238E27FC236}">
                            <a16:creationId xmlns:a16="http://schemas.microsoft.com/office/drawing/2014/main" id="{845F9ABC-B6D6-E172-7474-CD0F54774713}"/>
                          </a:ext>
                        </a:extLst>
                      </p:cNvPr>
                      <p:cNvPicPr/>
                      <p:nvPr/>
                    </p:nvPicPr>
                    <p:blipFill>
                      <a:blip r:embed="rId4"/>
                      <a:stretch>
                        <a:fillRect/>
                      </a:stretch>
                    </p:blipFill>
                    <p:spPr>
                      <a:xfrm>
                        <a:off x="6934200" y="338191"/>
                        <a:ext cx="4356666" cy="5454429"/>
                      </a:xfrm>
                      <a:prstGeom prst="rect">
                        <a:avLst/>
                      </a:prstGeom>
                      <a:ln w="34925">
                        <a:solidFill>
                          <a:srgbClr val="002060"/>
                        </a:solidFill>
                      </a:ln>
                    </p:spPr>
                  </p:pic>
                </p:oleObj>
              </mc:Fallback>
            </mc:AlternateContent>
          </a:graphicData>
        </a:graphic>
      </p:graphicFrame>
    </p:spTree>
    <p:extLst>
      <p:ext uri="{BB962C8B-B14F-4D97-AF65-F5344CB8AC3E}">
        <p14:creationId xmlns:p14="http://schemas.microsoft.com/office/powerpoint/2010/main" val="3349068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803131-8146-7FBA-3E9E-7DC01763C152}"/>
              </a:ext>
            </a:extLst>
          </p:cNvPr>
          <p:cNvSpPr txBox="1"/>
          <p:nvPr/>
        </p:nvSpPr>
        <p:spPr>
          <a:xfrm>
            <a:off x="4495800" y="6172200"/>
            <a:ext cx="4038600" cy="523220"/>
          </a:xfrm>
          <a:prstGeom prst="rect">
            <a:avLst/>
          </a:prstGeom>
          <a:noFill/>
        </p:spPr>
        <p:txBody>
          <a:bodyPr wrap="square" rtlCol="0">
            <a:spAutoFit/>
          </a:bodyPr>
          <a:lstStyle/>
          <a:p>
            <a:r>
              <a:rPr lang="en-US" sz="2800" dirty="0">
                <a:solidFill>
                  <a:srgbClr val="002060"/>
                </a:solidFill>
              </a:rPr>
              <a:t>Patient Resources</a:t>
            </a:r>
          </a:p>
        </p:txBody>
      </p:sp>
      <p:pic>
        <p:nvPicPr>
          <p:cNvPr id="4" name="Picture 3" descr="A picture containing background pattern&#10;&#10;Description automatically generated">
            <a:extLst>
              <a:ext uri="{FF2B5EF4-FFF2-40B4-BE49-F238E27FC236}">
                <a16:creationId xmlns:a16="http://schemas.microsoft.com/office/drawing/2014/main" id="{2F585B8F-3EDB-58DC-E440-3935910FCF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38200"/>
            <a:ext cx="4800600" cy="4800600"/>
          </a:xfrm>
          <a:prstGeom prst="rect">
            <a:avLst/>
          </a:prstGeom>
        </p:spPr>
      </p:pic>
      <p:pic>
        <p:nvPicPr>
          <p:cNvPr id="6" name="Picture 5" descr="Timeline&#10;&#10;Description automatically generated">
            <a:extLst>
              <a:ext uri="{FF2B5EF4-FFF2-40B4-BE49-F238E27FC236}">
                <a16:creationId xmlns:a16="http://schemas.microsoft.com/office/drawing/2014/main" id="{D917CC49-CE43-235B-DC77-7212ACC1B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609600"/>
            <a:ext cx="5181600" cy="5181600"/>
          </a:xfrm>
          <a:prstGeom prst="rect">
            <a:avLst/>
          </a:prstGeom>
          <a:ln w="34925">
            <a:solidFill>
              <a:srgbClr val="002060"/>
            </a:solidFill>
          </a:ln>
        </p:spPr>
      </p:pic>
    </p:spTree>
    <p:extLst>
      <p:ext uri="{BB962C8B-B14F-4D97-AF65-F5344CB8AC3E}">
        <p14:creationId xmlns:p14="http://schemas.microsoft.com/office/powerpoint/2010/main" val="2444480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A32727-E01A-F913-9431-B08A402F5EC7}"/>
              </a:ext>
            </a:extLst>
          </p:cNvPr>
          <p:cNvSpPr txBox="1"/>
          <p:nvPr/>
        </p:nvSpPr>
        <p:spPr>
          <a:xfrm>
            <a:off x="4724400" y="6172200"/>
            <a:ext cx="3733800" cy="523220"/>
          </a:xfrm>
          <a:prstGeom prst="rect">
            <a:avLst/>
          </a:prstGeom>
          <a:noFill/>
        </p:spPr>
        <p:txBody>
          <a:bodyPr wrap="square" rtlCol="0">
            <a:spAutoFit/>
          </a:bodyPr>
          <a:lstStyle/>
          <a:p>
            <a:r>
              <a:rPr lang="en-US" sz="2800" dirty="0">
                <a:solidFill>
                  <a:srgbClr val="002060"/>
                </a:solidFill>
              </a:rPr>
              <a:t>Patient Resource</a:t>
            </a:r>
          </a:p>
        </p:txBody>
      </p:sp>
      <p:pic>
        <p:nvPicPr>
          <p:cNvPr id="4" name="Picture 3" descr="A picture containing text&#10;&#10;Description automatically generated">
            <a:extLst>
              <a:ext uri="{FF2B5EF4-FFF2-40B4-BE49-F238E27FC236}">
                <a16:creationId xmlns:a16="http://schemas.microsoft.com/office/drawing/2014/main" id="{F8DDEE08-1FBC-C2E6-6EB6-BF429567B0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162580"/>
            <a:ext cx="4800600" cy="5714166"/>
          </a:xfrm>
          <a:prstGeom prst="rect">
            <a:avLst/>
          </a:prstGeom>
          <a:ln w="31750">
            <a:solidFill>
              <a:srgbClr val="002060"/>
            </a:solidFill>
          </a:ln>
        </p:spPr>
      </p:pic>
    </p:spTree>
    <p:extLst>
      <p:ext uri="{BB962C8B-B14F-4D97-AF65-F5344CB8AC3E}">
        <p14:creationId xmlns:p14="http://schemas.microsoft.com/office/powerpoint/2010/main" val="3389779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A32727-E01A-F913-9431-B08A402F5EC7}"/>
              </a:ext>
            </a:extLst>
          </p:cNvPr>
          <p:cNvSpPr txBox="1"/>
          <p:nvPr/>
        </p:nvSpPr>
        <p:spPr>
          <a:xfrm>
            <a:off x="4724400" y="6172200"/>
            <a:ext cx="3733800" cy="523220"/>
          </a:xfrm>
          <a:prstGeom prst="rect">
            <a:avLst/>
          </a:prstGeom>
          <a:noFill/>
        </p:spPr>
        <p:txBody>
          <a:bodyPr wrap="square" rtlCol="0">
            <a:spAutoFit/>
          </a:bodyPr>
          <a:lstStyle/>
          <a:p>
            <a:r>
              <a:rPr lang="en-US" sz="2800" dirty="0">
                <a:solidFill>
                  <a:srgbClr val="002060"/>
                </a:solidFill>
              </a:rPr>
              <a:t>Patient Resource</a:t>
            </a:r>
          </a:p>
        </p:txBody>
      </p:sp>
      <p:pic>
        <p:nvPicPr>
          <p:cNvPr id="5" name="Picture 4" descr="Diagram&#10;&#10;Description automatically generated with low confidence">
            <a:extLst>
              <a:ext uri="{FF2B5EF4-FFF2-40B4-BE49-F238E27FC236}">
                <a16:creationId xmlns:a16="http://schemas.microsoft.com/office/drawing/2014/main" id="{CB404B04-92B8-1FAE-4439-F1176F9DCF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04800"/>
            <a:ext cx="5486400" cy="5486400"/>
          </a:xfrm>
          <a:prstGeom prst="rect">
            <a:avLst/>
          </a:prstGeom>
          <a:ln w="34925">
            <a:solidFill>
              <a:srgbClr val="002060"/>
            </a:solidFill>
          </a:ln>
        </p:spPr>
      </p:pic>
      <p:pic>
        <p:nvPicPr>
          <p:cNvPr id="7" name="Picture 6" descr="A picture containing application&#10;&#10;Description automatically generated">
            <a:extLst>
              <a:ext uri="{FF2B5EF4-FFF2-40B4-BE49-F238E27FC236}">
                <a16:creationId xmlns:a16="http://schemas.microsoft.com/office/drawing/2014/main" id="{FEDF2EC5-C409-0A71-D828-60A5A7DC2A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04800"/>
            <a:ext cx="5488840" cy="5486400"/>
          </a:xfrm>
          <a:prstGeom prst="rect">
            <a:avLst/>
          </a:prstGeom>
          <a:ln w="38100">
            <a:solidFill>
              <a:srgbClr val="002060"/>
            </a:solidFill>
          </a:ln>
        </p:spPr>
      </p:pic>
    </p:spTree>
    <p:extLst>
      <p:ext uri="{BB962C8B-B14F-4D97-AF65-F5344CB8AC3E}">
        <p14:creationId xmlns:p14="http://schemas.microsoft.com/office/powerpoint/2010/main" val="2636258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123B0-52C7-B264-E5BE-F6440CD4751E}"/>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23794515-8A09-6664-27FF-C4859B6C5287}"/>
              </a:ext>
            </a:extLst>
          </p:cNvPr>
          <p:cNvSpPr>
            <a:spLocks noGrp="1"/>
          </p:cNvSpPr>
          <p:nvPr>
            <p:ph type="title"/>
          </p:nvPr>
        </p:nvSpPr>
        <p:spPr>
          <a:xfrm>
            <a:off x="528236" y="1752600"/>
            <a:ext cx="11135527" cy="716084"/>
          </a:xfrm>
        </p:spPr>
        <p:txBody>
          <a:bodyPr anchor="b">
            <a:noAutofit/>
          </a:bodyPr>
          <a:lstStyle/>
          <a:p>
            <a:r>
              <a:rPr lang="en-US" sz="4400" dirty="0"/>
              <a:t>Resident Education in Sleep Techniques (REST) Curriculum with Sleep Topics, MBIH Sleep Techniques Videos, and Patient Handouts and Resources</a:t>
            </a:r>
          </a:p>
        </p:txBody>
      </p:sp>
      <p:pic>
        <p:nvPicPr>
          <p:cNvPr id="1026" name="Picture 2">
            <a:extLst>
              <a:ext uri="{FF2B5EF4-FFF2-40B4-BE49-F238E27FC236}">
                <a16:creationId xmlns:a16="http://schemas.microsoft.com/office/drawing/2014/main" id="{838FC197-8AC7-D166-B0F9-3D4A536FE4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74" t="11891" r="9743" b="10745"/>
          <a:stretch/>
        </p:blipFill>
        <p:spPr bwMode="auto">
          <a:xfrm>
            <a:off x="4876800" y="2667000"/>
            <a:ext cx="3294941" cy="3223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4267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9">
          <a:extLst>
            <a:ext uri="{FF2B5EF4-FFF2-40B4-BE49-F238E27FC236}">
              <a16:creationId xmlns:a16="http://schemas.microsoft.com/office/drawing/2014/main" id="{012F567C-6744-93CB-6D5B-9A3B17CB8D51}"/>
            </a:ext>
          </a:extLst>
        </p:cNvPr>
        <p:cNvGrpSpPr/>
        <p:nvPr/>
      </p:nvGrpSpPr>
      <p:grpSpPr>
        <a:xfrm>
          <a:off x="0" y="0"/>
          <a:ext cx="0" cy="0"/>
          <a:chOff x="0" y="0"/>
          <a:chExt cx="0" cy="0"/>
        </a:xfrm>
      </p:grpSpPr>
      <p:sp>
        <p:nvSpPr>
          <p:cNvPr id="180" name="Google Shape;180;p37">
            <a:extLst>
              <a:ext uri="{FF2B5EF4-FFF2-40B4-BE49-F238E27FC236}">
                <a16:creationId xmlns:a16="http://schemas.microsoft.com/office/drawing/2014/main" id="{92BCDE07-B3D4-F257-6BC8-6B28F73E27FE}"/>
              </a:ext>
            </a:extLst>
          </p:cNvPr>
          <p:cNvSpPr txBox="1">
            <a:spLocks noGrp="1"/>
          </p:cNvSpPr>
          <p:nvPr>
            <p:ph type="title"/>
          </p:nvPr>
        </p:nvSpPr>
        <p:spPr>
          <a:xfrm>
            <a:off x="457201" y="319619"/>
            <a:ext cx="10515600" cy="716000"/>
          </a:xfrm>
          <a:prstGeom prst="rect">
            <a:avLst/>
          </a:prstGeom>
        </p:spPr>
        <p:txBody>
          <a:bodyPr spcFirstLastPara="1" vert="horz" wrap="square" lIns="0" tIns="45700" rIns="91433" bIns="45700" numCol="1" anchor="b" anchorCtr="0" compatLnSpc="1">
            <a:prstTxWarp prst="textNoShape">
              <a:avLst/>
            </a:prstTxWarp>
            <a:normAutofit/>
          </a:bodyPr>
          <a:lstStyle/>
          <a:p>
            <a:r>
              <a:rPr lang="en" sz="4400" dirty="0">
                <a:solidFill>
                  <a:schemeClr val="accent6"/>
                </a:solidFill>
              </a:rPr>
              <a:t>Comfort Box</a:t>
            </a:r>
            <a:endParaRPr sz="4400" dirty="0">
              <a:solidFill>
                <a:schemeClr val="accent6"/>
              </a:solidFill>
            </a:endParaRPr>
          </a:p>
        </p:txBody>
      </p:sp>
      <p:pic>
        <p:nvPicPr>
          <p:cNvPr id="181" name="Google Shape;181;p37">
            <a:extLst>
              <a:ext uri="{FF2B5EF4-FFF2-40B4-BE49-F238E27FC236}">
                <a16:creationId xmlns:a16="http://schemas.microsoft.com/office/drawing/2014/main" id="{ED6B7F98-797C-78C5-7641-0D11112C61F1}"/>
              </a:ext>
            </a:extLst>
          </p:cNvPr>
          <p:cNvPicPr preferRelativeResize="0"/>
          <p:nvPr/>
        </p:nvPicPr>
        <p:blipFill>
          <a:blip r:embed="rId3">
            <a:alphaModFix/>
          </a:blip>
          <a:stretch>
            <a:fillRect/>
          </a:stretch>
        </p:blipFill>
        <p:spPr>
          <a:xfrm>
            <a:off x="6955277" y="319619"/>
            <a:ext cx="5052973" cy="6367900"/>
          </a:xfrm>
          <a:prstGeom prst="rect">
            <a:avLst/>
          </a:prstGeom>
          <a:noFill/>
          <a:ln>
            <a:noFill/>
          </a:ln>
        </p:spPr>
      </p:pic>
      <p:sp>
        <p:nvSpPr>
          <p:cNvPr id="2" name="TextBox 1">
            <a:extLst>
              <a:ext uri="{FF2B5EF4-FFF2-40B4-BE49-F238E27FC236}">
                <a16:creationId xmlns:a16="http://schemas.microsoft.com/office/drawing/2014/main" id="{DD56CCD2-FCB3-3236-1FAE-2121AF651591}"/>
              </a:ext>
            </a:extLst>
          </p:cNvPr>
          <p:cNvSpPr txBox="1"/>
          <p:nvPr/>
        </p:nvSpPr>
        <p:spPr>
          <a:xfrm>
            <a:off x="452035" y="1165975"/>
            <a:ext cx="6482165" cy="1815882"/>
          </a:xfrm>
          <a:prstGeom prst="rect">
            <a:avLst/>
          </a:prstGeom>
          <a:noFill/>
        </p:spPr>
        <p:txBody>
          <a:bodyPr wrap="square" rtlCol="0">
            <a:spAutoFit/>
          </a:bodyPr>
          <a:lstStyle/>
          <a:p>
            <a:pPr marL="0" indent="0">
              <a:spcBef>
                <a:spcPts val="0"/>
              </a:spcBef>
              <a:buNone/>
            </a:pPr>
            <a:r>
              <a:rPr lang="en-US" sz="2800" dirty="0">
                <a:solidFill>
                  <a:schemeClr val="accent6"/>
                </a:solidFill>
              </a:rPr>
              <a:t>Items to provide self-care for relief of symptoms commonly experienced by children and adolescents in inpatient and outpatient settings, including </a:t>
            </a:r>
            <a:r>
              <a:rPr lang="en-US" sz="2800" b="1" dirty="0">
                <a:solidFill>
                  <a:schemeClr val="bg2">
                    <a:lumMod val="60000"/>
                    <a:lumOff val="40000"/>
                  </a:schemeClr>
                </a:solidFill>
              </a:rPr>
              <a:t>sleep</a:t>
            </a:r>
          </a:p>
        </p:txBody>
      </p:sp>
      <p:pic>
        <p:nvPicPr>
          <p:cNvPr id="5" name="Google Shape;175;p36">
            <a:extLst>
              <a:ext uri="{FF2B5EF4-FFF2-40B4-BE49-F238E27FC236}">
                <a16:creationId xmlns:a16="http://schemas.microsoft.com/office/drawing/2014/main" id="{0C8D1000-DB17-8B41-2F6E-7D635B70711F}"/>
              </a:ext>
            </a:extLst>
          </p:cNvPr>
          <p:cNvPicPr preferRelativeResize="0"/>
          <p:nvPr/>
        </p:nvPicPr>
        <p:blipFill>
          <a:blip r:embed="rId4">
            <a:alphaModFix/>
          </a:blip>
          <a:stretch>
            <a:fillRect/>
          </a:stretch>
        </p:blipFill>
        <p:spPr>
          <a:xfrm>
            <a:off x="304800" y="3276600"/>
            <a:ext cx="5539352" cy="3410919"/>
          </a:xfrm>
          <a:prstGeom prst="rect">
            <a:avLst/>
          </a:prstGeom>
          <a:noFill/>
          <a:ln>
            <a:noFill/>
          </a:ln>
        </p:spPr>
      </p:pic>
    </p:spTree>
    <p:extLst>
      <p:ext uri="{BB962C8B-B14F-4D97-AF65-F5344CB8AC3E}">
        <p14:creationId xmlns:p14="http://schemas.microsoft.com/office/powerpoint/2010/main" val="3593105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1"/>
          <p:cNvSpPr txBox="1">
            <a:spLocks noGrp="1"/>
          </p:cNvSpPr>
          <p:nvPr>
            <p:ph type="title"/>
          </p:nvPr>
        </p:nvSpPr>
        <p:spPr>
          <a:xfrm>
            <a:off x="222787" y="343130"/>
            <a:ext cx="10515600" cy="716000"/>
          </a:xfrm>
          <a:prstGeom prst="rect">
            <a:avLst/>
          </a:prstGeom>
        </p:spPr>
        <p:txBody>
          <a:bodyPr spcFirstLastPara="1" vert="horz" wrap="square" lIns="0" tIns="45700" rIns="91433" bIns="45700" numCol="1" anchor="b" anchorCtr="0" compatLnSpc="1">
            <a:prstTxWarp prst="textNoShape">
              <a:avLst/>
            </a:prstTxWarp>
            <a:normAutofit fontScale="90000"/>
          </a:bodyPr>
          <a:lstStyle/>
          <a:p>
            <a:r>
              <a:rPr lang="en" dirty="0"/>
              <a:t>Aromatherapy kit: </a:t>
            </a:r>
            <a:endParaRPr dirty="0"/>
          </a:p>
          <a:p>
            <a:r>
              <a:rPr lang="en" sz="2251" dirty="0"/>
              <a:t>Tangerine, Lavender, Peppermint</a:t>
            </a:r>
            <a:endParaRPr sz="2251" dirty="0"/>
          </a:p>
        </p:txBody>
      </p:sp>
      <p:pic>
        <p:nvPicPr>
          <p:cNvPr id="205" name="Google Shape;205;p41"/>
          <p:cNvPicPr preferRelativeResize="0"/>
          <p:nvPr/>
        </p:nvPicPr>
        <p:blipFill>
          <a:blip r:embed="rId3">
            <a:alphaModFix/>
          </a:blip>
          <a:stretch>
            <a:fillRect/>
          </a:stretch>
        </p:blipFill>
        <p:spPr>
          <a:xfrm>
            <a:off x="6982716" y="701130"/>
            <a:ext cx="5073099" cy="6109367"/>
          </a:xfrm>
          <a:prstGeom prst="rect">
            <a:avLst/>
          </a:prstGeom>
          <a:noFill/>
          <a:ln>
            <a:noFill/>
          </a:ln>
        </p:spPr>
      </p:pic>
      <p:pic>
        <p:nvPicPr>
          <p:cNvPr id="206" name="Google Shape;206;p41"/>
          <p:cNvPicPr preferRelativeResize="0"/>
          <p:nvPr/>
        </p:nvPicPr>
        <p:blipFill rotWithShape="1">
          <a:blip r:embed="rId4">
            <a:alphaModFix/>
          </a:blip>
          <a:srcRect l="7835" t="10950" r="28567" b="7330"/>
          <a:stretch/>
        </p:blipFill>
        <p:spPr>
          <a:xfrm rot="5400000">
            <a:off x="5019500" y="-496046"/>
            <a:ext cx="1391001" cy="2478100"/>
          </a:xfrm>
          <a:prstGeom prst="rect">
            <a:avLst/>
          </a:prstGeom>
          <a:noFill/>
          <a:ln>
            <a:noFill/>
          </a:ln>
        </p:spPr>
      </p:pic>
      <p:pic>
        <p:nvPicPr>
          <p:cNvPr id="207" name="Google Shape;207;p41"/>
          <p:cNvPicPr preferRelativeResize="0"/>
          <p:nvPr/>
        </p:nvPicPr>
        <p:blipFill rotWithShape="1">
          <a:blip r:embed="rId5">
            <a:alphaModFix/>
          </a:blip>
          <a:srcRect l="3721" t="10977" r="6600" b="9009"/>
          <a:stretch/>
        </p:blipFill>
        <p:spPr>
          <a:xfrm>
            <a:off x="185899" y="1569754"/>
            <a:ext cx="5023386" cy="524074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5" name="Google Shape;225;p44"/>
          <p:cNvPicPr preferRelativeResize="0"/>
          <p:nvPr/>
        </p:nvPicPr>
        <p:blipFill>
          <a:blip r:embed="rId3">
            <a:alphaModFix/>
          </a:blip>
          <a:stretch>
            <a:fillRect/>
          </a:stretch>
        </p:blipFill>
        <p:spPr>
          <a:xfrm>
            <a:off x="83305" y="152400"/>
            <a:ext cx="3025467" cy="6600032"/>
          </a:xfrm>
          <a:prstGeom prst="rect">
            <a:avLst/>
          </a:prstGeom>
          <a:noFill/>
          <a:ln>
            <a:noFill/>
          </a:ln>
        </p:spPr>
      </p:pic>
      <p:pic>
        <p:nvPicPr>
          <p:cNvPr id="3" name="Google Shape;226;p44">
            <a:extLst>
              <a:ext uri="{FF2B5EF4-FFF2-40B4-BE49-F238E27FC236}">
                <a16:creationId xmlns:a16="http://schemas.microsoft.com/office/drawing/2014/main" id="{CA29A391-4258-0EDF-7953-5D0CF9B630F9}"/>
              </a:ext>
            </a:extLst>
          </p:cNvPr>
          <p:cNvPicPr preferRelativeResize="0"/>
          <p:nvPr/>
        </p:nvPicPr>
        <p:blipFill>
          <a:blip r:embed="rId4">
            <a:alphaModFix/>
          </a:blip>
          <a:stretch>
            <a:fillRect/>
          </a:stretch>
        </p:blipFill>
        <p:spPr>
          <a:xfrm>
            <a:off x="2985682" y="152400"/>
            <a:ext cx="3025467" cy="6600032"/>
          </a:xfrm>
          <a:prstGeom prst="rect">
            <a:avLst/>
          </a:prstGeom>
          <a:noFill/>
          <a:ln>
            <a:noFill/>
          </a:ln>
        </p:spPr>
      </p:pic>
      <p:pic>
        <p:nvPicPr>
          <p:cNvPr id="4" name="Google Shape;233;p45">
            <a:extLst>
              <a:ext uri="{FF2B5EF4-FFF2-40B4-BE49-F238E27FC236}">
                <a16:creationId xmlns:a16="http://schemas.microsoft.com/office/drawing/2014/main" id="{D4772D2E-1672-E3FB-847F-83967BD5BC57}"/>
              </a:ext>
            </a:extLst>
          </p:cNvPr>
          <p:cNvPicPr preferRelativeResize="0"/>
          <p:nvPr/>
        </p:nvPicPr>
        <p:blipFill>
          <a:blip r:embed="rId5">
            <a:alphaModFix/>
          </a:blip>
          <a:stretch>
            <a:fillRect/>
          </a:stretch>
        </p:blipFill>
        <p:spPr>
          <a:xfrm>
            <a:off x="6350249" y="186447"/>
            <a:ext cx="3025467" cy="6567606"/>
          </a:xfrm>
          <a:prstGeom prst="rect">
            <a:avLst/>
          </a:prstGeom>
          <a:noFill/>
          <a:ln>
            <a:noFill/>
          </a:ln>
        </p:spPr>
      </p:pic>
      <p:pic>
        <p:nvPicPr>
          <p:cNvPr id="5" name="Google Shape;232;p45">
            <a:extLst>
              <a:ext uri="{FF2B5EF4-FFF2-40B4-BE49-F238E27FC236}">
                <a16:creationId xmlns:a16="http://schemas.microsoft.com/office/drawing/2014/main" id="{2849C0EC-7517-D0EC-A83D-101A0B13F818}"/>
              </a:ext>
            </a:extLst>
          </p:cNvPr>
          <p:cNvPicPr preferRelativeResize="0"/>
          <p:nvPr/>
        </p:nvPicPr>
        <p:blipFill>
          <a:blip r:embed="rId6">
            <a:alphaModFix/>
          </a:blip>
          <a:stretch>
            <a:fillRect/>
          </a:stretch>
        </p:blipFill>
        <p:spPr>
          <a:xfrm>
            <a:off x="9343290" y="186447"/>
            <a:ext cx="2819400" cy="656760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6"/>
          <p:cNvSpPr txBox="1">
            <a:spLocks noGrp="1"/>
          </p:cNvSpPr>
          <p:nvPr>
            <p:ph type="title"/>
          </p:nvPr>
        </p:nvSpPr>
        <p:spPr>
          <a:xfrm>
            <a:off x="147468" y="357785"/>
            <a:ext cx="10515600" cy="716000"/>
          </a:xfrm>
          <a:prstGeom prst="rect">
            <a:avLst/>
          </a:prstGeom>
        </p:spPr>
        <p:txBody>
          <a:bodyPr spcFirstLastPara="1" vert="horz" wrap="square" lIns="0" tIns="45700" rIns="91433" bIns="45700" numCol="1" anchor="b" anchorCtr="0" compatLnSpc="1">
            <a:prstTxWarp prst="textNoShape">
              <a:avLst/>
            </a:prstTxWarp>
            <a:normAutofit/>
          </a:bodyPr>
          <a:lstStyle/>
          <a:p>
            <a:r>
              <a:rPr lang="en" dirty="0" err="1"/>
              <a:t>Imaginaction</a:t>
            </a:r>
            <a:r>
              <a:rPr lang="en" dirty="0"/>
              <a:t> (Self Hypnosis)</a:t>
            </a:r>
            <a:endParaRPr dirty="0"/>
          </a:p>
        </p:txBody>
      </p:sp>
      <p:pic>
        <p:nvPicPr>
          <p:cNvPr id="239" name="Google Shape;239;p46"/>
          <p:cNvPicPr preferRelativeResize="0"/>
          <p:nvPr/>
        </p:nvPicPr>
        <p:blipFill>
          <a:blip r:embed="rId3">
            <a:alphaModFix/>
          </a:blip>
          <a:stretch>
            <a:fillRect/>
          </a:stretch>
        </p:blipFill>
        <p:spPr>
          <a:xfrm>
            <a:off x="6215677" y="235450"/>
            <a:ext cx="3019718" cy="6622550"/>
          </a:xfrm>
          <a:prstGeom prst="rect">
            <a:avLst/>
          </a:prstGeom>
          <a:noFill/>
          <a:ln>
            <a:noFill/>
          </a:ln>
        </p:spPr>
      </p:pic>
      <p:pic>
        <p:nvPicPr>
          <p:cNvPr id="240" name="Google Shape;240;p46"/>
          <p:cNvPicPr preferRelativeResize="0"/>
          <p:nvPr/>
        </p:nvPicPr>
        <p:blipFill>
          <a:blip r:embed="rId4">
            <a:alphaModFix/>
          </a:blip>
          <a:stretch>
            <a:fillRect/>
          </a:stretch>
        </p:blipFill>
        <p:spPr>
          <a:xfrm>
            <a:off x="9172282" y="228340"/>
            <a:ext cx="3019718" cy="6622500"/>
          </a:xfrm>
          <a:prstGeom prst="rect">
            <a:avLst/>
          </a:prstGeom>
          <a:noFill/>
          <a:ln>
            <a:noFill/>
          </a:ln>
        </p:spPr>
      </p:pic>
      <p:pic>
        <p:nvPicPr>
          <p:cNvPr id="2" name="Picture 1" descr="A cartoon of a child wearing headphones&#10;&#10;AI-generated content may be incorrect.">
            <a:extLst>
              <a:ext uri="{FF2B5EF4-FFF2-40B4-BE49-F238E27FC236}">
                <a16:creationId xmlns:a16="http://schemas.microsoft.com/office/drawing/2014/main" id="{BE1CD71B-45CC-6F34-E407-B18D875BF6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79" y="1212958"/>
            <a:ext cx="2940126" cy="4800600"/>
          </a:xfrm>
          <a:prstGeom prst="rect">
            <a:avLst/>
          </a:prstGeom>
        </p:spPr>
      </p:pic>
      <p:pic>
        <p:nvPicPr>
          <p:cNvPr id="3" name="Picture 2" descr="A qr code with a white background&#10;&#10;AI-generated content may be incorrect.">
            <a:extLst>
              <a:ext uri="{FF2B5EF4-FFF2-40B4-BE49-F238E27FC236}">
                <a16:creationId xmlns:a16="http://schemas.microsoft.com/office/drawing/2014/main" id="{BFC38BE6-F744-076F-3727-21C464CC4E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5868" y="1867772"/>
            <a:ext cx="3505200" cy="337606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9"/>
          <p:cNvPicPr preferRelativeResize="0"/>
          <p:nvPr/>
        </p:nvPicPr>
        <p:blipFill>
          <a:blip r:embed="rId3">
            <a:alphaModFix/>
          </a:blip>
          <a:stretch>
            <a:fillRect/>
          </a:stretch>
        </p:blipFill>
        <p:spPr>
          <a:xfrm>
            <a:off x="838200" y="228600"/>
            <a:ext cx="10410632" cy="5715000"/>
          </a:xfrm>
          <a:prstGeom prst="rect">
            <a:avLst/>
          </a:prstGeom>
          <a:noFill/>
          <a:ln>
            <a:noFill/>
          </a:ln>
        </p:spPr>
      </p:pic>
    </p:spTree>
    <p:extLst>
      <p:ext uri="{BB962C8B-B14F-4D97-AF65-F5344CB8AC3E}">
        <p14:creationId xmlns:p14="http://schemas.microsoft.com/office/powerpoint/2010/main" val="3273469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FB60F5-7EE5-D344-A4E1-186BE94607E0}"/>
              </a:ext>
            </a:extLst>
          </p:cNvPr>
          <p:cNvSpPr txBox="1"/>
          <p:nvPr/>
        </p:nvSpPr>
        <p:spPr>
          <a:xfrm>
            <a:off x="381000" y="222639"/>
            <a:ext cx="7467600" cy="1015663"/>
          </a:xfrm>
          <a:prstGeom prst="rect">
            <a:avLst/>
          </a:prstGeom>
          <a:solidFill>
            <a:srgbClr val="ACDAF6"/>
          </a:solidFill>
        </p:spPr>
        <p:txBody>
          <a:bodyPr wrap="square">
            <a:spAutoFit/>
          </a:bodyPr>
          <a:lstStyle/>
          <a:p>
            <a:r>
              <a:rPr lang="en-US" b="1" i="1" dirty="0">
                <a:solidFill>
                  <a:srgbClr val="1B1B1B"/>
                </a:solidFill>
                <a:effectLst/>
                <a:cs typeface="Arial" panose="020B0604020202020204" pitchFamily="34" charset="0"/>
              </a:rPr>
              <a:t>“Anxiety</a:t>
            </a:r>
            <a:r>
              <a:rPr lang="en-US" b="0" i="1" dirty="0">
                <a:solidFill>
                  <a:srgbClr val="1B1B1B"/>
                </a:solidFill>
                <a:effectLst/>
                <a:cs typeface="Arial" panose="020B0604020202020204" pitchFamily="34" charset="0"/>
              </a:rPr>
              <a:t> disorders constitute the most common class of mental health disturbance in childhood, affecting roughly </a:t>
            </a:r>
            <a:r>
              <a:rPr lang="en-US" b="1" i="1" dirty="0">
                <a:solidFill>
                  <a:srgbClr val="1B1B1B"/>
                </a:solidFill>
                <a:effectLst/>
                <a:cs typeface="Arial" panose="020B0604020202020204" pitchFamily="34" charset="0"/>
              </a:rPr>
              <a:t>12 to 20% of youth</a:t>
            </a:r>
            <a:r>
              <a:rPr lang="en-US" b="0" i="1" dirty="0">
                <a:solidFill>
                  <a:srgbClr val="1B1B1B"/>
                </a:solidFill>
                <a:effectLst/>
                <a:cs typeface="Arial" panose="020B0604020202020204" pitchFamily="34" charset="0"/>
              </a:rPr>
              <a:t>.” </a:t>
            </a:r>
            <a:r>
              <a:rPr lang="en-US" i="1" dirty="0">
                <a:solidFill>
                  <a:srgbClr val="1B1B1B"/>
                </a:solidFill>
                <a:cs typeface="Arial" panose="020B0604020202020204" pitchFamily="34" charset="0"/>
              </a:rPr>
              <a:t>(Werner CL, et al)</a:t>
            </a:r>
            <a:endParaRPr lang="en-US" i="1" dirty="0">
              <a:cs typeface="Arial" panose="020B0604020202020204" pitchFamily="34" charset="0"/>
            </a:endParaRPr>
          </a:p>
        </p:txBody>
      </p:sp>
      <p:sp>
        <p:nvSpPr>
          <p:cNvPr id="6" name="TextBox 5">
            <a:extLst>
              <a:ext uri="{FF2B5EF4-FFF2-40B4-BE49-F238E27FC236}">
                <a16:creationId xmlns:a16="http://schemas.microsoft.com/office/drawing/2014/main" id="{E4A27660-44E3-EAEF-57FD-1189521B516C}"/>
              </a:ext>
            </a:extLst>
          </p:cNvPr>
          <p:cNvSpPr txBox="1"/>
          <p:nvPr/>
        </p:nvSpPr>
        <p:spPr>
          <a:xfrm>
            <a:off x="1295400" y="4572000"/>
            <a:ext cx="10058400" cy="707886"/>
          </a:xfrm>
          <a:prstGeom prst="rect">
            <a:avLst/>
          </a:prstGeom>
          <a:solidFill>
            <a:schemeClr val="accent4">
              <a:lumMod val="60000"/>
              <a:lumOff val="40000"/>
            </a:schemeClr>
          </a:solidFill>
        </p:spPr>
        <p:txBody>
          <a:bodyPr wrap="square">
            <a:spAutoFit/>
          </a:bodyPr>
          <a:lstStyle/>
          <a:p>
            <a:r>
              <a:rPr lang="en-US" i="1" dirty="0">
                <a:solidFill>
                  <a:srgbClr val="1B1B1B"/>
                </a:solidFill>
                <a:cs typeface="Arial" panose="020B0604020202020204" pitchFamily="34" charset="0"/>
              </a:rPr>
              <a:t>“O</a:t>
            </a:r>
            <a:r>
              <a:rPr lang="en-US" b="0" i="1" dirty="0">
                <a:solidFill>
                  <a:srgbClr val="1B1B1B"/>
                </a:solidFill>
                <a:effectLst/>
                <a:cs typeface="Arial" panose="020B0604020202020204" pitchFamily="34" charset="0"/>
              </a:rPr>
              <a:t>ver 50% of adolescents aged 9–19 years old with insomnia have a comorbid psychiatric disorder, such as depression or anxiety.” (</a:t>
            </a:r>
            <a:r>
              <a:rPr lang="en-US" b="0" i="1" dirty="0" err="1">
                <a:solidFill>
                  <a:srgbClr val="1B1B1B"/>
                </a:solidFill>
                <a:effectLst/>
                <a:cs typeface="Arial" panose="020B0604020202020204" pitchFamily="34" charset="0"/>
              </a:rPr>
              <a:t>Shochat</a:t>
            </a:r>
            <a:r>
              <a:rPr lang="en-US" b="0" i="1" dirty="0">
                <a:solidFill>
                  <a:srgbClr val="1B1B1B"/>
                </a:solidFill>
                <a:effectLst/>
                <a:cs typeface="Arial" panose="020B0604020202020204" pitchFamily="34" charset="0"/>
              </a:rPr>
              <a:t>, T, et al)</a:t>
            </a:r>
            <a:endParaRPr lang="en-US" i="1" dirty="0">
              <a:cs typeface="Arial" panose="020B0604020202020204" pitchFamily="34" charset="0"/>
            </a:endParaRPr>
          </a:p>
        </p:txBody>
      </p:sp>
      <p:sp>
        <p:nvSpPr>
          <p:cNvPr id="8" name="TextBox 7">
            <a:extLst>
              <a:ext uri="{FF2B5EF4-FFF2-40B4-BE49-F238E27FC236}">
                <a16:creationId xmlns:a16="http://schemas.microsoft.com/office/drawing/2014/main" id="{6B3B2DEA-55BB-850B-5397-553B2BF2A321}"/>
              </a:ext>
            </a:extLst>
          </p:cNvPr>
          <p:cNvSpPr txBox="1"/>
          <p:nvPr/>
        </p:nvSpPr>
        <p:spPr>
          <a:xfrm>
            <a:off x="609600" y="1442013"/>
            <a:ext cx="10287000" cy="1631216"/>
          </a:xfrm>
          <a:prstGeom prst="rect">
            <a:avLst/>
          </a:prstGeom>
          <a:solidFill>
            <a:srgbClr val="CCDEFC"/>
          </a:solidFill>
        </p:spPr>
        <p:txBody>
          <a:bodyPr wrap="square">
            <a:spAutoFit/>
          </a:bodyPr>
          <a:lstStyle/>
          <a:p>
            <a:r>
              <a:rPr lang="en-US" b="1" i="1" dirty="0">
                <a:solidFill>
                  <a:srgbClr val="1B1B1B"/>
                </a:solidFill>
                <a:effectLst/>
                <a:cs typeface="Arial" panose="020B0604020202020204" pitchFamily="34" charset="0"/>
              </a:rPr>
              <a:t>“Insomnia</a:t>
            </a:r>
            <a:r>
              <a:rPr lang="en-US" b="0" i="1" dirty="0">
                <a:solidFill>
                  <a:srgbClr val="1B1B1B"/>
                </a:solidFill>
                <a:effectLst/>
                <a:cs typeface="Arial" panose="020B0604020202020204" pitchFamily="34" charset="0"/>
              </a:rPr>
              <a:t> has been generally estimated to be a problem in about </a:t>
            </a:r>
            <a:r>
              <a:rPr lang="en-US" b="1" i="1" dirty="0">
                <a:solidFill>
                  <a:srgbClr val="1B1B1B"/>
                </a:solidFill>
                <a:effectLst/>
                <a:cs typeface="Arial" panose="020B0604020202020204" pitchFamily="34" charset="0"/>
              </a:rPr>
              <a:t>20–25% of young people</a:t>
            </a:r>
            <a:r>
              <a:rPr lang="en-US" b="0" i="1" dirty="0">
                <a:solidFill>
                  <a:srgbClr val="1B1B1B"/>
                </a:solidFill>
                <a:effectLst/>
                <a:cs typeface="Arial" panose="020B0604020202020204" pitchFamily="34" charset="0"/>
              </a:rPr>
              <a:t>, but its prevalence was surely underestimated due to the concomitant inclusion of the pediatric population along with adolescents. To note, data from the literature indicate that insomnia during adolescence is underreported, under-diagnosed (or mis-diagnosed) and, therefore, under (or mis-) treated.”  (</a:t>
            </a:r>
            <a:r>
              <a:rPr lang="en-US" b="0" i="1" dirty="0" err="1">
                <a:solidFill>
                  <a:srgbClr val="1B1B1B"/>
                </a:solidFill>
                <a:effectLst/>
                <a:cs typeface="Arial" panose="020B0604020202020204" pitchFamily="34" charset="0"/>
              </a:rPr>
              <a:t>Uccella</a:t>
            </a:r>
            <a:r>
              <a:rPr lang="en-US" b="0" i="1" dirty="0">
                <a:solidFill>
                  <a:srgbClr val="1B1B1B"/>
                </a:solidFill>
                <a:effectLst/>
                <a:cs typeface="Arial" panose="020B0604020202020204" pitchFamily="34" charset="0"/>
              </a:rPr>
              <a:t>, et al) </a:t>
            </a:r>
            <a:endParaRPr lang="en-US" i="1" dirty="0">
              <a:cs typeface="Arial" panose="020B0604020202020204" pitchFamily="34" charset="0"/>
            </a:endParaRPr>
          </a:p>
        </p:txBody>
      </p:sp>
      <p:sp>
        <p:nvSpPr>
          <p:cNvPr id="10" name="TextBox 9">
            <a:extLst>
              <a:ext uri="{FF2B5EF4-FFF2-40B4-BE49-F238E27FC236}">
                <a16:creationId xmlns:a16="http://schemas.microsoft.com/office/drawing/2014/main" id="{E7DC9E44-D4C9-6C3D-0509-B302B517CB2D}"/>
              </a:ext>
            </a:extLst>
          </p:cNvPr>
          <p:cNvSpPr txBox="1"/>
          <p:nvPr/>
        </p:nvSpPr>
        <p:spPr>
          <a:xfrm>
            <a:off x="990600" y="3276940"/>
            <a:ext cx="9906000" cy="1015663"/>
          </a:xfrm>
          <a:prstGeom prst="rect">
            <a:avLst/>
          </a:prstGeom>
          <a:solidFill>
            <a:srgbClr val="ACDAF6"/>
          </a:solidFill>
        </p:spPr>
        <p:txBody>
          <a:bodyPr wrap="square">
            <a:spAutoFit/>
          </a:bodyPr>
          <a:lstStyle/>
          <a:p>
            <a:r>
              <a:rPr lang="en-US" b="0" i="1" dirty="0">
                <a:solidFill>
                  <a:srgbClr val="1B1B1B"/>
                </a:solidFill>
                <a:effectLst/>
                <a:ea typeface="Cambria" panose="02040503050406030204" pitchFamily="18" charset="0"/>
                <a:cs typeface="Arial" panose="020B0604020202020204" pitchFamily="34" charset="0"/>
              </a:rPr>
              <a:t>“The available evidence from 32 studies comprising large samples from 16 countries showed that approximately 22% of children and adolescents showed disordered eating according to the SCOFF tool.”  (López-Gil JF, et al)</a:t>
            </a:r>
            <a:endParaRPr lang="en-US" i="1" dirty="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3909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53"/>
          <p:cNvPicPr preferRelativeResize="0"/>
          <p:nvPr/>
        </p:nvPicPr>
        <p:blipFill>
          <a:blip r:embed="rId3">
            <a:alphaModFix/>
          </a:blip>
          <a:stretch>
            <a:fillRect/>
          </a:stretch>
        </p:blipFill>
        <p:spPr>
          <a:xfrm>
            <a:off x="1066800" y="152400"/>
            <a:ext cx="10461432" cy="5791201"/>
          </a:xfrm>
          <a:prstGeom prst="rect">
            <a:avLst/>
          </a:prstGeom>
          <a:noFill/>
          <a:ln>
            <a:noFill/>
          </a:ln>
        </p:spPr>
      </p:pic>
    </p:spTree>
    <p:extLst>
      <p:ext uri="{BB962C8B-B14F-4D97-AF65-F5344CB8AC3E}">
        <p14:creationId xmlns:p14="http://schemas.microsoft.com/office/powerpoint/2010/main" val="28745978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5"/>
          <p:cNvSpPr txBox="1">
            <a:spLocks noGrp="1"/>
          </p:cNvSpPr>
          <p:nvPr>
            <p:ph type="body" idx="1"/>
          </p:nvPr>
        </p:nvSpPr>
        <p:spPr>
          <a:xfrm>
            <a:off x="655828" y="1833660"/>
            <a:ext cx="7736000" cy="4101600"/>
          </a:xfrm>
          <a:prstGeom prst="rect">
            <a:avLst/>
          </a:prstGeom>
        </p:spPr>
        <p:txBody>
          <a:bodyPr spcFirstLastPara="1" vert="horz" wrap="square" lIns="0" tIns="45700" rIns="182867" bIns="45700" numCol="1" anchor="t" anchorCtr="0" compatLnSpc="1">
            <a:prstTxWarp prst="textNoShape">
              <a:avLst/>
            </a:prstTxWarp>
            <a:noAutofit/>
          </a:bodyPr>
          <a:lstStyle/>
          <a:p>
            <a:pPr marL="0" indent="0">
              <a:buNone/>
            </a:pPr>
            <a:endParaRPr/>
          </a:p>
        </p:txBody>
      </p:sp>
      <p:sp>
        <p:nvSpPr>
          <p:cNvPr id="286" name="Google Shape;286;p55"/>
          <p:cNvSpPr txBox="1">
            <a:spLocks noGrp="1"/>
          </p:cNvSpPr>
          <p:nvPr>
            <p:ph type="title"/>
          </p:nvPr>
        </p:nvSpPr>
        <p:spPr>
          <a:xfrm>
            <a:off x="658368" y="986619"/>
            <a:ext cx="10515600" cy="716000"/>
          </a:xfrm>
          <a:prstGeom prst="rect">
            <a:avLst/>
          </a:prstGeom>
        </p:spPr>
        <p:txBody>
          <a:bodyPr spcFirstLastPara="1" vert="horz" wrap="square" lIns="0" tIns="45700" rIns="91433" bIns="45700" numCol="1" anchor="b" anchorCtr="0" compatLnSpc="1">
            <a:prstTxWarp prst="textNoShape">
              <a:avLst/>
            </a:prstTxWarp>
            <a:normAutofit/>
          </a:bodyPr>
          <a:lstStyle/>
          <a:p>
            <a:endParaRPr/>
          </a:p>
        </p:txBody>
      </p:sp>
      <p:pic>
        <p:nvPicPr>
          <p:cNvPr id="287" name="Google Shape;287;p55"/>
          <p:cNvPicPr preferRelativeResize="0"/>
          <p:nvPr/>
        </p:nvPicPr>
        <p:blipFill>
          <a:blip r:embed="rId3">
            <a:alphaModFix/>
          </a:blip>
          <a:stretch>
            <a:fillRect/>
          </a:stretch>
        </p:blipFill>
        <p:spPr>
          <a:xfrm>
            <a:off x="680367" y="123152"/>
            <a:ext cx="10316568" cy="5812108"/>
          </a:xfrm>
          <a:prstGeom prst="rect">
            <a:avLst/>
          </a:prstGeom>
          <a:noFill/>
          <a:ln>
            <a:noFill/>
          </a:ln>
        </p:spPr>
      </p:pic>
    </p:spTree>
    <p:extLst>
      <p:ext uri="{BB962C8B-B14F-4D97-AF65-F5344CB8AC3E}">
        <p14:creationId xmlns:p14="http://schemas.microsoft.com/office/powerpoint/2010/main" val="3556418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C99313-BBEC-1D5A-9297-CEAABC1EB69E}"/>
              </a:ext>
            </a:extLst>
          </p:cNvPr>
          <p:cNvSpPr>
            <a:spLocks noGrp="1"/>
          </p:cNvSpPr>
          <p:nvPr>
            <p:ph type="title"/>
          </p:nvPr>
        </p:nvSpPr>
        <p:spPr>
          <a:xfrm>
            <a:off x="381000" y="154921"/>
            <a:ext cx="10515600" cy="716084"/>
          </a:xfrm>
        </p:spPr>
        <p:txBody>
          <a:bodyPr/>
          <a:lstStyle/>
          <a:p>
            <a:r>
              <a:rPr lang="en-US" dirty="0"/>
              <a:t>Aroma Acupoint Therapy (AAT): Stress Relief Kit</a:t>
            </a:r>
          </a:p>
        </p:txBody>
      </p:sp>
      <p:pic>
        <p:nvPicPr>
          <p:cNvPr id="8" name="Picture 7" descr="A note and a card next to a package of essential oils&#10;&#10;AI-generated content may be incorrect.">
            <a:extLst>
              <a:ext uri="{FF2B5EF4-FFF2-40B4-BE49-F238E27FC236}">
                <a16:creationId xmlns:a16="http://schemas.microsoft.com/office/drawing/2014/main" id="{B36949EA-39EE-A456-E1E0-0DD76E075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871005"/>
            <a:ext cx="6620692" cy="5115989"/>
          </a:xfrm>
          <a:prstGeom prst="rect">
            <a:avLst/>
          </a:prstGeom>
        </p:spPr>
      </p:pic>
      <p:sp>
        <p:nvSpPr>
          <p:cNvPr id="2" name="TextBox 1">
            <a:extLst>
              <a:ext uri="{FF2B5EF4-FFF2-40B4-BE49-F238E27FC236}">
                <a16:creationId xmlns:a16="http://schemas.microsoft.com/office/drawing/2014/main" id="{FBB1D41B-0FD9-EE10-31F1-37AFC16E3623}"/>
              </a:ext>
            </a:extLst>
          </p:cNvPr>
          <p:cNvSpPr txBox="1"/>
          <p:nvPr/>
        </p:nvSpPr>
        <p:spPr>
          <a:xfrm>
            <a:off x="3252042" y="5986994"/>
            <a:ext cx="4773516" cy="923330"/>
          </a:xfrm>
          <a:prstGeom prst="rect">
            <a:avLst/>
          </a:prstGeom>
          <a:noFill/>
        </p:spPr>
        <p:txBody>
          <a:bodyPr wrap="square" rtlCol="0">
            <a:spAutoFit/>
          </a:bodyPr>
          <a:lstStyle/>
          <a:p>
            <a:pPr marR="0" lvl="0"/>
            <a:r>
              <a:rPr lang="en-US" sz="1800" kern="100" dirty="0">
                <a:solidFill>
                  <a:srgbClr val="1E5196"/>
                </a:solidFill>
                <a:effectLst/>
                <a:ea typeface="Calibri" panose="020F0502020204030204" pitchFamily="34" charset="0"/>
                <a:cs typeface="Arial" panose="020B0604020202020204" pitchFamily="34" charset="0"/>
              </a:rPr>
              <a:t>Stress Relief Kit: </a:t>
            </a:r>
            <a:r>
              <a:rPr lang="en-US" sz="1800" u="sng" kern="100" dirty="0">
                <a:solidFill>
                  <a:srgbClr val="1E5196"/>
                </a:solidFill>
                <a:effectLs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https://www.maripossawellness.com/shop/maripossa-wellness-stress-relief-kit</a:t>
            </a:r>
            <a:endParaRPr lang="en-US" sz="1800" kern="100" dirty="0">
              <a:solidFill>
                <a:srgbClr val="1E5196"/>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98918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4BDE5F-76F5-D899-B6B4-DB41D6F79EA6}"/>
              </a:ext>
            </a:extLst>
          </p:cNvPr>
          <p:cNvSpPr>
            <a:spLocks noGrp="1"/>
          </p:cNvSpPr>
          <p:nvPr>
            <p:ph type="title"/>
          </p:nvPr>
        </p:nvSpPr>
        <p:spPr>
          <a:xfrm>
            <a:off x="655828" y="564826"/>
            <a:ext cx="10515600" cy="716084"/>
          </a:xfrm>
        </p:spPr>
        <p:txBody>
          <a:bodyPr>
            <a:normAutofit fontScale="90000"/>
          </a:bodyPr>
          <a:lstStyle/>
          <a:p>
            <a:r>
              <a:rPr lang="en-US" dirty="0"/>
              <a:t>Aroma Acupoint Therapy Research in SBHCs Using Stress Relief Kit for Pain, Anxiety, Sleep, </a:t>
            </a:r>
            <a:r>
              <a:rPr lang="en-US" dirty="0" err="1"/>
              <a:t>etc</a:t>
            </a:r>
            <a:r>
              <a:rPr lang="en-US" dirty="0"/>
              <a:t>,</a:t>
            </a:r>
          </a:p>
        </p:txBody>
      </p:sp>
      <p:pic>
        <p:nvPicPr>
          <p:cNvPr id="6" name="Picture 5" descr="A close-up of a document&#10;&#10;AI-generated content may be incorrect.">
            <a:extLst>
              <a:ext uri="{FF2B5EF4-FFF2-40B4-BE49-F238E27FC236}">
                <a16:creationId xmlns:a16="http://schemas.microsoft.com/office/drawing/2014/main" id="{49899FD7-4CDD-5051-07F6-0E48A2AA0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728" y="1447800"/>
            <a:ext cx="9942925" cy="4157002"/>
          </a:xfrm>
          <a:prstGeom prst="rect">
            <a:avLst/>
          </a:prstGeom>
        </p:spPr>
      </p:pic>
    </p:spTree>
    <p:extLst>
      <p:ext uri="{BB962C8B-B14F-4D97-AF65-F5344CB8AC3E}">
        <p14:creationId xmlns:p14="http://schemas.microsoft.com/office/powerpoint/2010/main" val="17368309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88AC7-5CE2-A583-66C8-11664B09E36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602E03-CD85-4B74-4FC7-532AFC55CF14}"/>
              </a:ext>
            </a:extLst>
          </p:cNvPr>
          <p:cNvSpPr>
            <a:spLocks noGrp="1"/>
          </p:cNvSpPr>
          <p:nvPr>
            <p:ph type="title"/>
          </p:nvPr>
        </p:nvSpPr>
        <p:spPr>
          <a:xfrm>
            <a:off x="381000" y="160939"/>
            <a:ext cx="10515600" cy="716084"/>
          </a:xfrm>
        </p:spPr>
        <p:txBody>
          <a:bodyPr/>
          <a:lstStyle/>
          <a:p>
            <a:r>
              <a:rPr lang="en-US" dirty="0"/>
              <a:t>Stress Relief Kit: Calming Therapy</a:t>
            </a:r>
          </a:p>
        </p:txBody>
      </p:sp>
      <p:pic>
        <p:nvPicPr>
          <p:cNvPr id="4" name="Picture 3" descr="A diagram of a massage therapy&#10;&#10;AI-generated content may be incorrect.">
            <a:extLst>
              <a:ext uri="{FF2B5EF4-FFF2-40B4-BE49-F238E27FC236}">
                <a16:creationId xmlns:a16="http://schemas.microsoft.com/office/drawing/2014/main" id="{CC3E0D8C-7E36-72A4-62EE-0AF4AC523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877023"/>
            <a:ext cx="7641674" cy="5103954"/>
          </a:xfrm>
          <a:prstGeom prst="rect">
            <a:avLst/>
          </a:prstGeom>
        </p:spPr>
      </p:pic>
      <p:sp>
        <p:nvSpPr>
          <p:cNvPr id="2" name="TextBox 1">
            <a:extLst>
              <a:ext uri="{FF2B5EF4-FFF2-40B4-BE49-F238E27FC236}">
                <a16:creationId xmlns:a16="http://schemas.microsoft.com/office/drawing/2014/main" id="{B62FC4D7-1FD1-391C-2C90-C07862424A89}"/>
              </a:ext>
            </a:extLst>
          </p:cNvPr>
          <p:cNvSpPr txBox="1"/>
          <p:nvPr/>
        </p:nvSpPr>
        <p:spPr>
          <a:xfrm>
            <a:off x="3276600" y="5980977"/>
            <a:ext cx="4773516" cy="923330"/>
          </a:xfrm>
          <a:prstGeom prst="rect">
            <a:avLst/>
          </a:prstGeom>
          <a:noFill/>
        </p:spPr>
        <p:txBody>
          <a:bodyPr wrap="square" rtlCol="0">
            <a:spAutoFit/>
          </a:bodyPr>
          <a:lstStyle/>
          <a:p>
            <a:pPr marR="0" lvl="0"/>
            <a:r>
              <a:rPr lang="en-US" sz="1800" kern="100" dirty="0">
                <a:solidFill>
                  <a:srgbClr val="1E5196"/>
                </a:solidFill>
                <a:effectLst/>
                <a:ea typeface="Calibri" panose="020F0502020204030204" pitchFamily="34" charset="0"/>
                <a:cs typeface="Arial" panose="020B0604020202020204" pitchFamily="34" charset="0"/>
              </a:rPr>
              <a:t>Stress Relief Kit: </a:t>
            </a:r>
            <a:r>
              <a:rPr lang="en-US" sz="1800" u="sng" kern="100" dirty="0">
                <a:solidFill>
                  <a:srgbClr val="1E5196"/>
                </a:solidFill>
                <a:effectLs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https://www.maripossawellness.com/shop/maripossa-wellness-stress-relief-kit</a:t>
            </a:r>
            <a:endParaRPr lang="en-US" sz="1800" kern="100" dirty="0">
              <a:solidFill>
                <a:srgbClr val="1E5196"/>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124221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42C27-D42B-E9BB-9768-7277629ED8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F4C6F6-BD77-0ACB-EB48-C60A912C934C}"/>
              </a:ext>
            </a:extLst>
          </p:cNvPr>
          <p:cNvSpPr>
            <a:spLocks noGrp="1"/>
          </p:cNvSpPr>
          <p:nvPr>
            <p:ph type="title"/>
          </p:nvPr>
        </p:nvSpPr>
        <p:spPr>
          <a:xfrm>
            <a:off x="381000" y="34047"/>
            <a:ext cx="10515600" cy="716084"/>
          </a:xfrm>
        </p:spPr>
        <p:txBody>
          <a:bodyPr>
            <a:normAutofit fontScale="90000"/>
          </a:bodyPr>
          <a:lstStyle/>
          <a:p>
            <a:r>
              <a:rPr lang="en-US" dirty="0"/>
              <a:t>Stress Relief Kit: Calming and Strengthening Therapy</a:t>
            </a:r>
          </a:p>
        </p:txBody>
      </p:sp>
      <p:pic>
        <p:nvPicPr>
          <p:cNvPr id="4" name="Picture 3" descr="A chart of a massage therapy&#10;&#10;AI-generated content may be incorrect.">
            <a:extLst>
              <a:ext uri="{FF2B5EF4-FFF2-40B4-BE49-F238E27FC236}">
                <a16:creationId xmlns:a16="http://schemas.microsoft.com/office/drawing/2014/main" id="{597BCB0F-53A5-EEAC-92A8-14545CF3D1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779301"/>
            <a:ext cx="7737668" cy="5168069"/>
          </a:xfrm>
          <a:prstGeom prst="rect">
            <a:avLst/>
          </a:prstGeom>
        </p:spPr>
      </p:pic>
      <p:sp>
        <p:nvSpPr>
          <p:cNvPr id="2" name="TextBox 1">
            <a:extLst>
              <a:ext uri="{FF2B5EF4-FFF2-40B4-BE49-F238E27FC236}">
                <a16:creationId xmlns:a16="http://schemas.microsoft.com/office/drawing/2014/main" id="{D5B46AAD-0927-D58D-8122-BF25B95C7280}"/>
              </a:ext>
            </a:extLst>
          </p:cNvPr>
          <p:cNvSpPr txBox="1"/>
          <p:nvPr/>
        </p:nvSpPr>
        <p:spPr>
          <a:xfrm>
            <a:off x="3252042" y="5934670"/>
            <a:ext cx="4773516" cy="923330"/>
          </a:xfrm>
          <a:prstGeom prst="rect">
            <a:avLst/>
          </a:prstGeom>
          <a:noFill/>
        </p:spPr>
        <p:txBody>
          <a:bodyPr wrap="square" rtlCol="0">
            <a:spAutoFit/>
          </a:bodyPr>
          <a:lstStyle/>
          <a:p>
            <a:pPr marR="0" lvl="0"/>
            <a:r>
              <a:rPr lang="en-US" sz="1800" kern="100" dirty="0">
                <a:solidFill>
                  <a:srgbClr val="1E5196"/>
                </a:solidFill>
                <a:effectLst/>
                <a:ea typeface="Calibri" panose="020F0502020204030204" pitchFamily="34" charset="0"/>
                <a:cs typeface="Arial" panose="020B0604020202020204" pitchFamily="34" charset="0"/>
              </a:rPr>
              <a:t>Stress Relief Kit: </a:t>
            </a:r>
            <a:r>
              <a:rPr lang="en-US" sz="1800" u="sng" kern="100" dirty="0">
                <a:solidFill>
                  <a:srgbClr val="1E5196"/>
                </a:solidFill>
                <a:effectLs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https://www.maripossawellness.com/shop/maripossa-wellness-stress-relief-kit</a:t>
            </a:r>
            <a:endParaRPr lang="en-US" sz="1800" kern="100" dirty="0">
              <a:solidFill>
                <a:srgbClr val="1E5196"/>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47552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51040-0395-662D-6DC5-1073DF9676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D68B0D-F57E-C426-8344-B0CFE407713E}"/>
              </a:ext>
            </a:extLst>
          </p:cNvPr>
          <p:cNvSpPr>
            <a:spLocks noGrp="1"/>
          </p:cNvSpPr>
          <p:nvPr>
            <p:ph type="title"/>
          </p:nvPr>
        </p:nvSpPr>
        <p:spPr>
          <a:xfrm>
            <a:off x="838200" y="-19878"/>
            <a:ext cx="10515600" cy="868430"/>
          </a:xfrm>
        </p:spPr>
        <p:txBody>
          <a:bodyPr>
            <a:normAutofit/>
          </a:bodyPr>
          <a:lstStyle/>
          <a:p>
            <a:pPr algn="ctr"/>
            <a:r>
              <a:rPr lang="en-US" sz="4000" dirty="0">
                <a:solidFill>
                  <a:schemeClr val="bg2"/>
                </a:solidFill>
                <a:latin typeface="Arial" panose="020B0604020202020204" pitchFamily="34" charset="0"/>
                <a:cs typeface="Arial" panose="020B0604020202020204" pitchFamily="34" charset="0"/>
              </a:rPr>
              <a:t>Multi-Modal Integrative Approaches to Sleep</a:t>
            </a:r>
          </a:p>
        </p:txBody>
      </p:sp>
      <p:sp>
        <p:nvSpPr>
          <p:cNvPr id="3" name="Content Placeholder 2">
            <a:extLst>
              <a:ext uri="{FF2B5EF4-FFF2-40B4-BE49-F238E27FC236}">
                <a16:creationId xmlns:a16="http://schemas.microsoft.com/office/drawing/2014/main" id="{B85572CE-4C0C-3302-D269-47B809E39D93}"/>
              </a:ext>
            </a:extLst>
          </p:cNvPr>
          <p:cNvSpPr>
            <a:spLocks noGrp="1"/>
          </p:cNvSpPr>
          <p:nvPr>
            <p:ph idx="1"/>
          </p:nvPr>
        </p:nvSpPr>
        <p:spPr>
          <a:xfrm>
            <a:off x="418043" y="1295400"/>
            <a:ext cx="11355914" cy="5257800"/>
          </a:xfrm>
        </p:spPr>
        <p:txBody>
          <a:bodyPr>
            <a:normAutofit/>
          </a:bodyPr>
          <a:lstStyle/>
          <a:p>
            <a:pPr marL="741363" lvl="1" indent="-514350">
              <a:spcBef>
                <a:spcPts val="3120"/>
              </a:spcBef>
              <a:buClr>
                <a:srgbClr val="002060"/>
              </a:buClr>
              <a:buFont typeface="+mj-lt"/>
              <a:buAutoNum type="arabicPeriod"/>
            </a:pPr>
            <a:r>
              <a:rPr lang="en-US" sz="3600" dirty="0">
                <a:solidFill>
                  <a:schemeClr val="bg2"/>
                </a:solidFill>
                <a:latin typeface="Arial" panose="020B0604020202020204" pitchFamily="34" charset="0"/>
                <a:cs typeface="Arial" panose="020B0604020202020204" pitchFamily="34" charset="0"/>
              </a:rPr>
              <a:t>Sleeping Healthy, Living Healthy (SHLH)</a:t>
            </a:r>
          </a:p>
          <a:p>
            <a:pPr marL="741363" lvl="1" indent="-514350">
              <a:spcBef>
                <a:spcPts val="3120"/>
              </a:spcBef>
              <a:buClr>
                <a:srgbClr val="002060"/>
              </a:buClr>
              <a:buFont typeface="+mj-lt"/>
              <a:buAutoNum type="arabicPeriod"/>
            </a:pPr>
            <a:r>
              <a:rPr lang="en-US" sz="3600" dirty="0">
                <a:solidFill>
                  <a:schemeClr val="bg2"/>
                </a:solidFill>
                <a:latin typeface="Arial" panose="020B0604020202020204" pitchFamily="34" charset="0"/>
                <a:cs typeface="Arial" panose="020B0604020202020204" pitchFamily="34" charset="0"/>
              </a:rPr>
              <a:t>Resident Education in Sleep Techniques (REST) for adolescents and young adults</a:t>
            </a:r>
          </a:p>
          <a:p>
            <a:pPr marL="741363" lvl="1" indent="-514350">
              <a:spcBef>
                <a:spcPts val="3120"/>
              </a:spcBef>
              <a:buClr>
                <a:srgbClr val="002060"/>
              </a:buClr>
              <a:buFont typeface="+mj-lt"/>
              <a:buAutoNum type="arabicPeriod"/>
            </a:pPr>
            <a:r>
              <a:rPr lang="en-US" sz="3600" dirty="0">
                <a:solidFill>
                  <a:schemeClr val="bg2"/>
                </a:solidFill>
                <a:latin typeface="Arial" panose="020B0604020202020204" pitchFamily="34" charset="0"/>
                <a:cs typeface="Arial" panose="020B0604020202020204" pitchFamily="34" charset="0"/>
              </a:rPr>
              <a:t>Comfort Box</a:t>
            </a:r>
          </a:p>
          <a:p>
            <a:pPr marL="741363" lvl="1" indent="-514350">
              <a:spcBef>
                <a:spcPts val="3120"/>
              </a:spcBef>
              <a:buClr>
                <a:srgbClr val="002060"/>
              </a:buClr>
              <a:buFont typeface="+mj-lt"/>
              <a:buAutoNum type="arabicPeriod"/>
            </a:pPr>
            <a:r>
              <a:rPr lang="en-US" sz="3600" dirty="0">
                <a:solidFill>
                  <a:schemeClr val="bg2"/>
                </a:solidFill>
                <a:latin typeface="Arial" panose="020B0604020202020204" pitchFamily="34" charset="0"/>
                <a:cs typeface="Arial" panose="020B0604020202020204" pitchFamily="34" charset="0"/>
              </a:rPr>
              <a:t>Aroma Acupoint Therapy with Stress Relief Kit</a:t>
            </a:r>
          </a:p>
          <a:p>
            <a:pPr marL="0" indent="0">
              <a:spcBef>
                <a:spcPts val="720"/>
              </a:spcBef>
              <a:buClr>
                <a:srgbClr val="002060"/>
              </a:buClr>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8181827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9680D-8548-FA3E-7CAD-81B8959EB635}"/>
              </a:ext>
            </a:extLst>
          </p:cNvPr>
          <p:cNvSpPr>
            <a:spLocks noGrp="1"/>
          </p:cNvSpPr>
          <p:nvPr>
            <p:ph type="body" sz="quarter" idx="14"/>
          </p:nvPr>
        </p:nvSpPr>
        <p:spPr/>
        <p:txBody>
          <a:bodyPr>
            <a:normAutofit fontScale="92500" lnSpcReduction="10000"/>
          </a:bodyPr>
          <a:lstStyle/>
          <a:p>
            <a:r>
              <a:rPr lang="en-US" dirty="0"/>
              <a:t>Maria R Mascarenhas, MBBS</a:t>
            </a:r>
          </a:p>
        </p:txBody>
      </p:sp>
      <p:sp>
        <p:nvSpPr>
          <p:cNvPr id="3" name="Text Placeholder 2">
            <a:extLst>
              <a:ext uri="{FF2B5EF4-FFF2-40B4-BE49-F238E27FC236}">
                <a16:creationId xmlns:a16="http://schemas.microsoft.com/office/drawing/2014/main" id="{5F15EA66-DC6B-4656-B626-D2F5CF42986D}"/>
              </a:ext>
            </a:extLst>
          </p:cNvPr>
          <p:cNvSpPr>
            <a:spLocks noGrp="1"/>
          </p:cNvSpPr>
          <p:nvPr>
            <p:ph type="body" sz="quarter" idx="15"/>
          </p:nvPr>
        </p:nvSpPr>
        <p:spPr/>
        <p:txBody>
          <a:bodyPr>
            <a:normAutofit fontScale="92500" lnSpcReduction="10000"/>
          </a:bodyPr>
          <a:lstStyle/>
          <a:p>
            <a:r>
              <a:rPr lang="en-US" dirty="0"/>
              <a:t>Children’s Hospital of Philadelphia</a:t>
            </a:r>
          </a:p>
        </p:txBody>
      </p:sp>
      <p:sp>
        <p:nvSpPr>
          <p:cNvPr id="4" name="Text Placeholder 3">
            <a:extLst>
              <a:ext uri="{FF2B5EF4-FFF2-40B4-BE49-F238E27FC236}">
                <a16:creationId xmlns:a16="http://schemas.microsoft.com/office/drawing/2014/main" id="{2B8B9C9A-5F45-45F5-8580-99AAA8B0CD83}"/>
              </a:ext>
            </a:extLst>
          </p:cNvPr>
          <p:cNvSpPr>
            <a:spLocks noGrp="1"/>
          </p:cNvSpPr>
          <p:nvPr>
            <p:ph type="body" sz="quarter" idx="16"/>
          </p:nvPr>
        </p:nvSpPr>
        <p:spPr/>
        <p:txBody>
          <a:bodyPr/>
          <a:lstStyle/>
          <a:p>
            <a:r>
              <a:rPr lang="en-US" dirty="0"/>
              <a:t>Disordered Eating</a:t>
            </a:r>
          </a:p>
        </p:txBody>
      </p:sp>
    </p:spTree>
    <p:extLst>
      <p:ext uri="{BB962C8B-B14F-4D97-AF65-F5344CB8AC3E}">
        <p14:creationId xmlns:p14="http://schemas.microsoft.com/office/powerpoint/2010/main" val="1578716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D41B-2C55-0020-9746-1E296C6592E8}"/>
              </a:ext>
            </a:extLst>
          </p:cNvPr>
          <p:cNvSpPr>
            <a:spLocks noGrp="1"/>
          </p:cNvSpPr>
          <p:nvPr>
            <p:ph type="title"/>
          </p:nvPr>
        </p:nvSpPr>
        <p:spPr/>
        <p:txBody>
          <a:bodyPr/>
          <a:lstStyle/>
          <a:p>
            <a:r>
              <a:rPr lang="en-US" dirty="0"/>
              <a:t>Disclosure</a:t>
            </a:r>
          </a:p>
        </p:txBody>
      </p:sp>
      <p:sp>
        <p:nvSpPr>
          <p:cNvPr id="3" name="Content Placeholder 2">
            <a:extLst>
              <a:ext uri="{FF2B5EF4-FFF2-40B4-BE49-F238E27FC236}">
                <a16:creationId xmlns:a16="http://schemas.microsoft.com/office/drawing/2014/main" id="{7F3BC7D7-5BF0-4D5D-EFF3-0970969D4EC4}"/>
              </a:ext>
            </a:extLst>
          </p:cNvPr>
          <p:cNvSpPr>
            <a:spLocks noGrp="1"/>
          </p:cNvSpPr>
          <p:nvPr>
            <p:ph idx="1"/>
          </p:nvPr>
        </p:nvSpPr>
        <p:spPr/>
        <p:txBody>
          <a:bodyPr/>
          <a:lstStyle/>
          <a:p>
            <a:r>
              <a:rPr lang="en-US" dirty="0"/>
              <a:t>I have co-authored a cookbook and will not mention it in this presentation</a:t>
            </a:r>
          </a:p>
        </p:txBody>
      </p:sp>
    </p:spTree>
    <p:extLst>
      <p:ext uri="{BB962C8B-B14F-4D97-AF65-F5344CB8AC3E}">
        <p14:creationId xmlns:p14="http://schemas.microsoft.com/office/powerpoint/2010/main" val="38653469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1894EE-60FF-ABD0-81EB-97D0E72EFBBE}"/>
              </a:ext>
            </a:extLst>
          </p:cNvPr>
          <p:cNvSpPr txBox="1"/>
          <p:nvPr/>
        </p:nvSpPr>
        <p:spPr>
          <a:xfrm>
            <a:off x="6728361" y="6505478"/>
            <a:ext cx="2709396" cy="584775"/>
          </a:xfrm>
          <a:prstGeom prst="rect">
            <a:avLst/>
          </a:prstGeom>
          <a:noFill/>
        </p:spPr>
        <p:txBody>
          <a:bodyPr wrap="none" rtlCol="0">
            <a:spAutoFit/>
          </a:bodyPr>
          <a:lstStyle/>
          <a:p>
            <a:r>
              <a:rPr lang="en-US" sz="1400" dirty="0"/>
              <a:t>Golden 2015; </a:t>
            </a:r>
            <a:r>
              <a:rPr lang="en-US" sz="1400" dirty="0" err="1"/>
              <a:t>Hormberger</a:t>
            </a:r>
            <a:r>
              <a:rPr lang="en-US" sz="1400" dirty="0"/>
              <a:t> 2021</a:t>
            </a:r>
          </a:p>
          <a:p>
            <a:endParaRPr lang="en-US" dirty="0"/>
          </a:p>
        </p:txBody>
      </p:sp>
      <p:pic>
        <p:nvPicPr>
          <p:cNvPr id="10" name="Picture 9">
            <a:extLst>
              <a:ext uri="{FF2B5EF4-FFF2-40B4-BE49-F238E27FC236}">
                <a16:creationId xmlns:a16="http://schemas.microsoft.com/office/drawing/2014/main" id="{00508A4B-221A-96DA-3E21-F97407703A0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33400" y="76200"/>
            <a:ext cx="10363200" cy="5951145"/>
          </a:xfrm>
          <a:prstGeom prst="rect">
            <a:avLst/>
          </a:prstGeom>
        </p:spPr>
      </p:pic>
      <p:sp>
        <p:nvSpPr>
          <p:cNvPr id="11" name="TextBox 10">
            <a:extLst>
              <a:ext uri="{FF2B5EF4-FFF2-40B4-BE49-F238E27FC236}">
                <a16:creationId xmlns:a16="http://schemas.microsoft.com/office/drawing/2014/main" id="{85883C91-89DC-B418-0D09-96002B3828AC}"/>
              </a:ext>
            </a:extLst>
          </p:cNvPr>
          <p:cNvSpPr txBox="1"/>
          <p:nvPr/>
        </p:nvSpPr>
        <p:spPr>
          <a:xfrm>
            <a:off x="8915400" y="5562600"/>
            <a:ext cx="2514600" cy="58477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11744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3E47AB9-F311-ECF7-B987-093D2D845FD5}"/>
              </a:ext>
            </a:extLst>
          </p:cNvPr>
          <p:cNvSpPr>
            <a:spLocks noGrp="1"/>
          </p:cNvSpPr>
          <p:nvPr>
            <p:ph type="title"/>
          </p:nvPr>
        </p:nvSpPr>
        <p:spPr>
          <a:xfrm>
            <a:off x="762000" y="2667000"/>
            <a:ext cx="6294783" cy="1034629"/>
          </a:xfrm>
        </p:spPr>
        <p:txBody>
          <a:bodyPr/>
          <a:lstStyle/>
          <a:p>
            <a:r>
              <a:rPr lang="en-US" dirty="0"/>
              <a:t>Anxiety</a:t>
            </a:r>
          </a:p>
        </p:txBody>
      </p:sp>
      <p:pic>
        <p:nvPicPr>
          <p:cNvPr id="2" name="Picture 8" descr="David Miller">
            <a:extLst>
              <a:ext uri="{FF2B5EF4-FFF2-40B4-BE49-F238E27FC236}">
                <a16:creationId xmlns:a16="http://schemas.microsoft.com/office/drawing/2014/main" id="{BE4D0BB6-3064-0C2B-08AB-88CC9670D9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14"/>
          <a:stretch/>
        </p:blipFill>
        <p:spPr bwMode="auto">
          <a:xfrm>
            <a:off x="685800" y="609600"/>
            <a:ext cx="1600200" cy="17208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2E8777-E057-B128-AAB9-C956BAB9C89E}"/>
              </a:ext>
            </a:extLst>
          </p:cNvPr>
          <p:cNvSpPr txBox="1"/>
          <p:nvPr/>
        </p:nvSpPr>
        <p:spPr>
          <a:xfrm>
            <a:off x="609600" y="2497723"/>
            <a:ext cx="6202017" cy="338554"/>
          </a:xfrm>
          <a:prstGeom prst="rect">
            <a:avLst/>
          </a:prstGeom>
          <a:noFill/>
        </p:spPr>
        <p:txBody>
          <a:bodyPr wrap="square">
            <a:spAutoFit/>
          </a:bodyPr>
          <a:lstStyle/>
          <a:p>
            <a:r>
              <a:rPr lang="en-US" sz="1600" b="1" i="0" dirty="0">
                <a:solidFill>
                  <a:srgbClr val="222222"/>
                </a:solidFill>
                <a:effectLst/>
                <a:latin typeface="Gibson-Book"/>
              </a:rPr>
              <a:t>David W. Miller</a:t>
            </a:r>
            <a:r>
              <a:rPr lang="en-US" sz="1600" b="0" i="0" dirty="0">
                <a:solidFill>
                  <a:srgbClr val="222222"/>
                </a:solidFill>
                <a:effectLst/>
                <a:latin typeface="Gibson-Book"/>
              </a:rPr>
              <a:t>, </a:t>
            </a:r>
            <a:r>
              <a:rPr lang="en-US" sz="1600" b="1" i="0" dirty="0">
                <a:solidFill>
                  <a:srgbClr val="222222"/>
                </a:solidFill>
                <a:effectLst/>
                <a:latin typeface="Gibson-Book"/>
              </a:rPr>
              <a:t>MD, LAc </a:t>
            </a:r>
            <a:r>
              <a:rPr lang="en-US" sz="1600" b="0" i="0" dirty="0">
                <a:solidFill>
                  <a:srgbClr val="222222"/>
                </a:solidFill>
                <a:effectLst/>
                <a:latin typeface="Gibson-Book"/>
              </a:rPr>
              <a:t>UH Connor Whole Health, Cleveland, OH, USA</a:t>
            </a:r>
            <a:endParaRPr lang="en-US" sz="1600" dirty="0"/>
          </a:p>
        </p:txBody>
      </p:sp>
    </p:spTree>
    <p:extLst>
      <p:ext uri="{BB962C8B-B14F-4D97-AF65-F5344CB8AC3E}">
        <p14:creationId xmlns:p14="http://schemas.microsoft.com/office/powerpoint/2010/main" val="35469675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13722-D325-2E7C-49C4-3396E2D251C9}"/>
              </a:ext>
            </a:extLst>
          </p:cNvPr>
          <p:cNvSpPr>
            <a:spLocks noGrp="1"/>
          </p:cNvSpPr>
          <p:nvPr>
            <p:ph type="title"/>
          </p:nvPr>
        </p:nvSpPr>
        <p:spPr>
          <a:xfrm>
            <a:off x="685800" y="874561"/>
            <a:ext cx="10682746" cy="958650"/>
          </a:xfrm>
        </p:spPr>
        <p:txBody>
          <a:bodyPr/>
          <a:lstStyle/>
          <a:p>
            <a:r>
              <a:rPr lang="en-US" sz="3600" b="1" dirty="0">
                <a:latin typeface="Calibri" panose="020F0502020204030204" pitchFamily="34" charset="0"/>
                <a:ea typeface="Calibri" panose="020F0502020204030204" pitchFamily="34" charset="0"/>
                <a:cs typeface="Calibri" panose="020F0502020204030204" pitchFamily="34" charset="0"/>
              </a:rPr>
              <a:t>Avoidant/Restrictive Food Intake Disorder (ARFID)</a:t>
            </a:r>
          </a:p>
        </p:txBody>
      </p:sp>
      <p:sp>
        <p:nvSpPr>
          <p:cNvPr id="3" name="Content Placeholder 2">
            <a:extLst>
              <a:ext uri="{FF2B5EF4-FFF2-40B4-BE49-F238E27FC236}">
                <a16:creationId xmlns:a16="http://schemas.microsoft.com/office/drawing/2014/main" id="{18FF34D1-63E1-88EB-1260-DD5961428CC9}"/>
              </a:ext>
            </a:extLst>
          </p:cNvPr>
          <p:cNvSpPr>
            <a:spLocks noGrp="1"/>
          </p:cNvSpPr>
          <p:nvPr>
            <p:ph idx="1"/>
          </p:nvPr>
        </p:nvSpPr>
        <p:spPr>
          <a:xfrm>
            <a:off x="3352800" y="1921363"/>
            <a:ext cx="8088965" cy="4095604"/>
          </a:xfrm>
        </p:spPr>
        <p:txBody>
          <a:bodyPr>
            <a:norm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 Prevalence among children/adolescents in eating disorder day treatment and inpatient treatment settings: 1.5- 23% </a:t>
            </a:r>
          </a:p>
          <a:p>
            <a:r>
              <a:rPr lang="en-US" sz="2400" dirty="0">
                <a:latin typeface="Calibri" panose="020F0502020204030204" pitchFamily="34" charset="0"/>
                <a:ea typeface="Calibri" panose="020F0502020204030204" pitchFamily="34" charset="0"/>
                <a:cs typeface="Calibri" panose="020F0502020204030204" pitchFamily="34" charset="0"/>
              </a:rPr>
              <a:t>Compared with AN</a:t>
            </a:r>
          </a:p>
          <a:p>
            <a:pPr lvl="1"/>
            <a:r>
              <a:rPr lang="en-US" sz="2000" dirty="0">
                <a:latin typeface="Calibri" panose="020F0502020204030204" pitchFamily="34" charset="0"/>
                <a:ea typeface="Calibri" panose="020F0502020204030204" pitchFamily="34" charset="0"/>
                <a:cs typeface="Calibri" panose="020F0502020204030204" pitchFamily="34" charset="0"/>
              </a:rPr>
              <a:t>younger, greater proportion of boys (although still predominantly girls)</a:t>
            </a:r>
          </a:p>
          <a:p>
            <a:pPr lvl="1"/>
            <a:r>
              <a:rPr lang="en-US" sz="2000" dirty="0">
                <a:latin typeface="Calibri" panose="020F0502020204030204" pitchFamily="34" charset="0"/>
                <a:ea typeface="Calibri" panose="020F0502020204030204" pitchFamily="34" charset="0"/>
                <a:cs typeface="Calibri" panose="020F0502020204030204" pitchFamily="34" charset="0"/>
              </a:rPr>
              <a:t>longer duration of illness   </a:t>
            </a:r>
          </a:p>
          <a:p>
            <a:pPr lvl="1"/>
            <a:r>
              <a:rPr lang="en-US" sz="2000" dirty="0">
                <a:latin typeface="Calibri" panose="020F0502020204030204" pitchFamily="34" charset="0"/>
                <a:ea typeface="Calibri" panose="020F0502020204030204" pitchFamily="34" charset="0"/>
                <a:cs typeface="Calibri" panose="020F0502020204030204" pitchFamily="34" charset="0"/>
              </a:rPr>
              <a:t>greater likelihood of comorbid medical and/or psychiatric illness: anxiety, ADHD, ASD</a:t>
            </a:r>
          </a:p>
          <a:p>
            <a:r>
              <a:rPr lang="en-US" sz="2400" dirty="0">
                <a:latin typeface="Calibri" panose="020F0502020204030204" pitchFamily="34" charset="0"/>
                <a:ea typeface="Calibri" panose="020F0502020204030204" pitchFamily="34" charset="0"/>
                <a:cs typeface="Calibri" panose="020F0502020204030204" pitchFamily="34" charset="0"/>
              </a:rPr>
              <a:t>No empirically validated treatments</a:t>
            </a:r>
          </a:p>
          <a:p>
            <a:pPr lvl="1"/>
            <a:r>
              <a:rPr lang="en-US" sz="2000" dirty="0">
                <a:latin typeface="Calibri" panose="020F0502020204030204" pitchFamily="34" charset="0"/>
                <a:ea typeface="Calibri" panose="020F0502020204030204" pitchFamily="34" charset="0"/>
                <a:cs typeface="Calibri" panose="020F0502020204030204" pitchFamily="34" charset="0"/>
              </a:rPr>
              <a:t>Self-regulation and treatment of anxiety, family-based interventions; ?EMDR</a:t>
            </a:r>
          </a:p>
          <a:p>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child sitting on rocks">
            <a:extLst>
              <a:ext uri="{FF2B5EF4-FFF2-40B4-BE49-F238E27FC236}">
                <a16:creationId xmlns:a16="http://schemas.microsoft.com/office/drawing/2014/main" id="{AD1DCC82-F660-942E-BD3A-674D7AAAA19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8200" y="1976292"/>
            <a:ext cx="2283661" cy="4054086"/>
          </a:xfrm>
          <a:prstGeom prst="rect">
            <a:avLst/>
          </a:prstGeom>
        </p:spPr>
      </p:pic>
      <p:sp>
        <p:nvSpPr>
          <p:cNvPr id="7" name="TextBox 6">
            <a:extLst>
              <a:ext uri="{FF2B5EF4-FFF2-40B4-BE49-F238E27FC236}">
                <a16:creationId xmlns:a16="http://schemas.microsoft.com/office/drawing/2014/main" id="{5AAF0A7F-0039-8402-ABF1-056B98B676AB}"/>
              </a:ext>
            </a:extLst>
          </p:cNvPr>
          <p:cNvSpPr txBox="1"/>
          <p:nvPr/>
        </p:nvSpPr>
        <p:spPr>
          <a:xfrm>
            <a:off x="6923675" y="6488668"/>
            <a:ext cx="2432076" cy="307777"/>
          </a:xfrm>
          <a:prstGeom prst="rect">
            <a:avLst/>
          </a:prstGeom>
          <a:noFill/>
        </p:spPr>
        <p:txBody>
          <a:bodyPr wrap="none" rtlCol="0">
            <a:spAutoFit/>
          </a:bodyPr>
          <a:lstStyle/>
          <a:p>
            <a:r>
              <a:rPr lang="en-US" sz="1400" dirty="0"/>
              <a:t>Katzman 2018, </a:t>
            </a:r>
            <a:r>
              <a:rPr lang="en-US" sz="1400" dirty="0" err="1"/>
              <a:t>Zakers</a:t>
            </a:r>
            <a:r>
              <a:rPr lang="en-US" sz="1400" dirty="0"/>
              <a:t> 2023</a:t>
            </a:r>
          </a:p>
        </p:txBody>
      </p:sp>
    </p:spTree>
    <p:extLst>
      <p:ext uri="{BB962C8B-B14F-4D97-AF65-F5344CB8AC3E}">
        <p14:creationId xmlns:p14="http://schemas.microsoft.com/office/powerpoint/2010/main" val="5878487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1803BC-F29D-FAE5-A87D-9CC721CAB336}"/>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69FF8CEC-F511-9021-50DA-060290273C6E}"/>
              </a:ext>
            </a:extLst>
          </p:cNvPr>
          <p:cNvPicPr>
            <a:picLocks noChangeAspect="1"/>
          </p:cNvPicPr>
          <p:nvPr/>
        </p:nvPicPr>
        <p:blipFill rotWithShape="1">
          <a:blip r:embed="rId3"/>
          <a:srcRect l="20672" t="23579" r="28977" b="52140"/>
          <a:stretch/>
        </p:blipFill>
        <p:spPr>
          <a:xfrm>
            <a:off x="571099" y="396929"/>
            <a:ext cx="5524901" cy="1665171"/>
          </a:xfrm>
          <a:prstGeom prst="rect">
            <a:avLst/>
          </a:prstGeom>
        </p:spPr>
      </p:pic>
      <p:pic>
        <p:nvPicPr>
          <p:cNvPr id="9" name="Picture 8">
            <a:extLst>
              <a:ext uri="{FF2B5EF4-FFF2-40B4-BE49-F238E27FC236}">
                <a16:creationId xmlns:a16="http://schemas.microsoft.com/office/drawing/2014/main" id="{F1488031-DAB4-3FCD-85B4-382E298FDC89}"/>
              </a:ext>
            </a:extLst>
          </p:cNvPr>
          <p:cNvPicPr>
            <a:picLocks noChangeAspect="1"/>
          </p:cNvPicPr>
          <p:nvPr/>
        </p:nvPicPr>
        <p:blipFill rotWithShape="1">
          <a:blip r:embed="rId4"/>
          <a:srcRect l="30392" t="34248" r="27042" b="44968"/>
          <a:stretch/>
        </p:blipFill>
        <p:spPr>
          <a:xfrm>
            <a:off x="6562165" y="516819"/>
            <a:ext cx="4670612" cy="1425389"/>
          </a:xfrm>
          <a:prstGeom prst="rect">
            <a:avLst/>
          </a:prstGeom>
        </p:spPr>
      </p:pic>
      <p:pic>
        <p:nvPicPr>
          <p:cNvPr id="11" name="Picture 10">
            <a:extLst>
              <a:ext uri="{FF2B5EF4-FFF2-40B4-BE49-F238E27FC236}">
                <a16:creationId xmlns:a16="http://schemas.microsoft.com/office/drawing/2014/main" id="{1200AD39-0900-40D9-2553-FC6ED5FE8D1B}"/>
              </a:ext>
            </a:extLst>
          </p:cNvPr>
          <p:cNvPicPr>
            <a:picLocks noChangeAspect="1"/>
          </p:cNvPicPr>
          <p:nvPr/>
        </p:nvPicPr>
        <p:blipFill rotWithShape="1">
          <a:blip r:embed="rId5"/>
          <a:srcRect l="19367" t="35555" r="29089" b="12963"/>
          <a:stretch/>
        </p:blipFill>
        <p:spPr>
          <a:xfrm>
            <a:off x="5737821" y="2197037"/>
            <a:ext cx="5655734" cy="3530600"/>
          </a:xfrm>
          <a:prstGeom prst="rect">
            <a:avLst/>
          </a:prstGeom>
        </p:spPr>
      </p:pic>
      <p:sp>
        <p:nvSpPr>
          <p:cNvPr id="12" name="TextBox 11">
            <a:extLst>
              <a:ext uri="{FF2B5EF4-FFF2-40B4-BE49-F238E27FC236}">
                <a16:creationId xmlns:a16="http://schemas.microsoft.com/office/drawing/2014/main" id="{6F418284-897D-C697-4529-07B340C28AAF}"/>
              </a:ext>
            </a:extLst>
          </p:cNvPr>
          <p:cNvSpPr txBox="1"/>
          <p:nvPr/>
        </p:nvSpPr>
        <p:spPr>
          <a:xfrm>
            <a:off x="878540" y="2452846"/>
            <a:ext cx="4218393" cy="3293209"/>
          </a:xfrm>
          <a:prstGeom prst="rect">
            <a:avLst/>
          </a:prstGeom>
          <a:solidFill>
            <a:schemeClr val="accent6">
              <a:lumMod val="20000"/>
              <a:lumOff val="80000"/>
            </a:schemeClr>
          </a:solidFill>
        </p:spPr>
        <p:txBody>
          <a:bodyPr wrap="square" rtlCol="0">
            <a:spAutoFit/>
          </a:bodyPr>
          <a:lstStyle/>
          <a:p>
            <a:r>
              <a:rPr lang="en-US" sz="1600" dirty="0"/>
              <a:t>In this systematic review and meta-analysis, the available evidence from 32 studies comprising large samples from 16 countries showed that 22% of children and adolescents showed disordered eating according to the SCOFF tool. Proportion of disordered eating was further elevated among girls, as well as with increasing age and body mass index. These high figures are concerning from a public health perspective and highlight the need to implement strategies for preventing eating disorders.</a:t>
            </a:r>
            <a:endParaRPr lang="en-US" dirty="0"/>
          </a:p>
        </p:txBody>
      </p:sp>
    </p:spTree>
    <p:extLst>
      <p:ext uri="{BB962C8B-B14F-4D97-AF65-F5344CB8AC3E}">
        <p14:creationId xmlns:p14="http://schemas.microsoft.com/office/powerpoint/2010/main" val="22516439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B9D80-2917-E83E-42A8-9A79B4AD0FD5}"/>
              </a:ext>
            </a:extLst>
          </p:cNvPr>
          <p:cNvSpPr>
            <a:spLocks noGrp="1"/>
          </p:cNvSpPr>
          <p:nvPr>
            <p:ph type="title"/>
          </p:nvPr>
        </p:nvSpPr>
        <p:spPr>
          <a:xfrm>
            <a:off x="3124200" y="506439"/>
            <a:ext cx="8245983" cy="1343174"/>
          </a:xfrm>
        </p:spPr>
        <p:txBody>
          <a:bodyPr>
            <a:no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Canadian Practice Guidelines for the Treatment of Children and Adolescents with Eating Disorders</a:t>
            </a:r>
          </a:p>
        </p:txBody>
      </p:sp>
      <p:sp>
        <p:nvSpPr>
          <p:cNvPr id="3" name="Content Placeholder 2">
            <a:extLst>
              <a:ext uri="{FF2B5EF4-FFF2-40B4-BE49-F238E27FC236}">
                <a16:creationId xmlns:a16="http://schemas.microsoft.com/office/drawing/2014/main" id="{B2002759-64EF-59F9-348B-FBBA4ED886CF}"/>
              </a:ext>
            </a:extLst>
          </p:cNvPr>
          <p:cNvSpPr>
            <a:spLocks noGrp="1"/>
          </p:cNvSpPr>
          <p:nvPr>
            <p:ph idx="1"/>
          </p:nvPr>
        </p:nvSpPr>
        <p:spPr>
          <a:xfrm>
            <a:off x="736823" y="2472974"/>
            <a:ext cx="10691531" cy="3243303"/>
          </a:xfrm>
        </p:spPr>
        <p:txBody>
          <a:bodyPr/>
          <a:lstStyle/>
          <a:p>
            <a:r>
              <a:rPr lang="en-US" sz="2000" dirty="0">
                <a:latin typeface="Calibri" panose="020F0502020204030204" pitchFamily="34" charset="0"/>
                <a:ea typeface="Calibri" panose="020F0502020204030204" pitchFamily="34" charset="0"/>
                <a:cs typeface="Calibri" panose="020F0502020204030204" pitchFamily="34" charset="0"/>
              </a:rPr>
              <a:t>Methods: Using systematic review, the Grading of Recommendations Assessment, Development, and Evaluation (GRADE) system, and the assembly of a panel of diverse stakeholders from across the country, we developed high quality treatment guidelines that are focused on interventions for children and adolescents with eating disorders. </a:t>
            </a:r>
          </a:p>
          <a:p>
            <a:r>
              <a:rPr lang="en-US" sz="2000" dirty="0">
                <a:latin typeface="Calibri" panose="020F0502020204030204" pitchFamily="34" charset="0"/>
                <a:ea typeface="Calibri" panose="020F0502020204030204" pitchFamily="34" charset="0"/>
                <a:cs typeface="Calibri" panose="020F0502020204030204" pitchFamily="34" charset="0"/>
              </a:rPr>
              <a:t>Results: </a:t>
            </a:r>
          </a:p>
          <a:p>
            <a:pPr lvl="1"/>
            <a:r>
              <a:rPr lang="en-US" sz="1600" dirty="0">
                <a:latin typeface="Calibri" panose="020F0502020204030204" pitchFamily="34" charset="0"/>
                <a:ea typeface="Calibri" panose="020F0502020204030204" pitchFamily="34" charset="0"/>
                <a:cs typeface="Calibri" panose="020F0502020204030204" pitchFamily="34" charset="0"/>
              </a:rPr>
              <a:t>Strong recommendations were supported specifically in </a:t>
            </a:r>
            <a:r>
              <a:rPr lang="en-US" sz="1600" dirty="0" err="1">
                <a:latin typeface="Calibri" panose="020F0502020204030204" pitchFamily="34" charset="0"/>
                <a:ea typeface="Calibri" panose="020F0502020204030204" pitchFamily="34" charset="0"/>
                <a:cs typeface="Calibri" panose="020F0502020204030204" pitchFamily="34" charset="0"/>
              </a:rPr>
              <a:t>favour</a:t>
            </a:r>
            <a:r>
              <a:rPr lang="en-US" sz="1600" dirty="0">
                <a:latin typeface="Calibri" panose="020F0502020204030204" pitchFamily="34" charset="0"/>
                <a:ea typeface="Calibri" panose="020F0502020204030204" pitchFamily="34" charset="0"/>
                <a:cs typeface="Calibri" panose="020F0502020204030204" pitchFamily="34" charset="0"/>
              </a:rPr>
              <a:t> of Family-Based Treatment, and more generally in terms of least intensive treatment environment. </a:t>
            </a:r>
          </a:p>
          <a:p>
            <a:pPr lvl="1"/>
            <a:r>
              <a:rPr lang="en-US" sz="1600" b="1" dirty="0">
                <a:latin typeface="Calibri" panose="020F0502020204030204" pitchFamily="34" charset="0"/>
                <a:ea typeface="Calibri" panose="020F0502020204030204" pitchFamily="34" charset="0"/>
                <a:cs typeface="Calibri" panose="020F0502020204030204" pitchFamily="34" charset="0"/>
              </a:rPr>
              <a:t>Weak recommendations </a:t>
            </a:r>
            <a:r>
              <a:rPr lang="en-US" sz="1600" dirty="0">
                <a:latin typeface="Calibri" panose="020F0502020204030204" pitchFamily="34" charset="0"/>
                <a:ea typeface="Calibri" panose="020F0502020204030204" pitchFamily="34" charset="0"/>
                <a:cs typeface="Calibri" panose="020F0502020204030204" pitchFamily="34" charset="0"/>
              </a:rPr>
              <a:t>in favor of Multi-Family Therapy, Cognitive Behavioral Therapy, Adolescent Focused Psychotherapy, </a:t>
            </a:r>
            <a:r>
              <a:rPr lang="en-US" sz="1600" b="1" dirty="0">
                <a:latin typeface="Calibri" panose="020F0502020204030204" pitchFamily="34" charset="0"/>
                <a:ea typeface="Calibri" panose="020F0502020204030204" pitchFamily="34" charset="0"/>
                <a:cs typeface="Calibri" panose="020F0502020204030204" pitchFamily="34" charset="0"/>
              </a:rPr>
              <a:t>adjunctive Yoga </a:t>
            </a:r>
            <a:r>
              <a:rPr lang="en-US" sz="1600" dirty="0">
                <a:latin typeface="Calibri" panose="020F0502020204030204" pitchFamily="34" charset="0"/>
                <a:ea typeface="Calibri" panose="020F0502020204030204" pitchFamily="34" charset="0"/>
                <a:cs typeface="Calibri" panose="020F0502020204030204" pitchFamily="34" charset="0"/>
              </a:rPr>
              <a:t>and atypical antipsychotics were confirmed. </a:t>
            </a:r>
          </a:p>
          <a:p>
            <a:r>
              <a:rPr lang="en-US" sz="2000" dirty="0">
                <a:latin typeface="Calibri" panose="020F0502020204030204" pitchFamily="34" charset="0"/>
                <a:ea typeface="Calibri" panose="020F0502020204030204" pitchFamily="34" charset="0"/>
                <a:cs typeface="Calibri" panose="020F0502020204030204" pitchFamily="34" charset="0"/>
              </a:rPr>
              <a:t>Conclusions: Several gaps for future work were identified including enhanced research efforts on new primary and adjunctive treatments in order to address severe eating disorders and complex co-morbidities.</a:t>
            </a:r>
          </a:p>
          <a:p>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9F2F7F9-B26C-67EF-293D-76990DBE25E2}"/>
              </a:ext>
            </a:extLst>
          </p:cNvPr>
          <p:cNvSpPr txBox="1"/>
          <p:nvPr/>
        </p:nvSpPr>
        <p:spPr>
          <a:xfrm>
            <a:off x="7410822" y="6304680"/>
            <a:ext cx="1426994" cy="307777"/>
          </a:xfrm>
          <a:prstGeom prst="rect">
            <a:avLst/>
          </a:prstGeom>
          <a:noFill/>
        </p:spPr>
        <p:txBody>
          <a:bodyPr wrap="none" rtlCol="0">
            <a:spAutoFit/>
          </a:bodyPr>
          <a:lstStyle/>
          <a:p>
            <a:r>
              <a:rPr lang="en-US" sz="1400" dirty="0" err="1"/>
              <a:t>Courturier</a:t>
            </a:r>
            <a:r>
              <a:rPr lang="en-US" sz="1400" dirty="0"/>
              <a:t> 2020</a:t>
            </a:r>
          </a:p>
        </p:txBody>
      </p:sp>
      <p:pic>
        <p:nvPicPr>
          <p:cNvPr id="6" name="Picture 5" descr="A flag on a flagpole&#10;&#10;Description automatically generated">
            <a:extLst>
              <a:ext uri="{FF2B5EF4-FFF2-40B4-BE49-F238E27FC236}">
                <a16:creationId xmlns:a16="http://schemas.microsoft.com/office/drawing/2014/main" id="{9AB7C668-632D-C27F-FDC8-9FC82514A9B0}"/>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905" r="24996"/>
          <a:stretch/>
        </p:blipFill>
        <p:spPr>
          <a:xfrm>
            <a:off x="166253" y="70052"/>
            <a:ext cx="2550045" cy="2215948"/>
          </a:xfrm>
          <a:prstGeom prst="rect">
            <a:avLst/>
          </a:prstGeom>
        </p:spPr>
      </p:pic>
    </p:spTree>
    <p:extLst>
      <p:ext uri="{BB962C8B-B14F-4D97-AF65-F5344CB8AC3E}">
        <p14:creationId xmlns:p14="http://schemas.microsoft.com/office/powerpoint/2010/main" val="31105435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EF7FB-4C34-C27C-0685-174BF8D5CBF6}"/>
              </a:ext>
            </a:extLst>
          </p:cNvPr>
          <p:cNvSpPr>
            <a:spLocks noGrp="1"/>
          </p:cNvSpPr>
          <p:nvPr>
            <p:ph type="title"/>
          </p:nvPr>
        </p:nvSpPr>
        <p:spPr>
          <a:xfrm>
            <a:off x="750234" y="361708"/>
            <a:ext cx="10682746" cy="958650"/>
          </a:xfrm>
        </p:spPr>
        <p:txBody>
          <a:bodyPr>
            <a:normAutofit/>
          </a:bodyPr>
          <a:lstStyle/>
          <a:p>
            <a:r>
              <a:rPr lang="en-US" sz="4000" dirty="0"/>
              <a:t>What about Integrative Therapies?</a:t>
            </a:r>
          </a:p>
        </p:txBody>
      </p:sp>
      <p:sp>
        <p:nvSpPr>
          <p:cNvPr id="3" name="Content Placeholder 2">
            <a:extLst>
              <a:ext uri="{FF2B5EF4-FFF2-40B4-BE49-F238E27FC236}">
                <a16:creationId xmlns:a16="http://schemas.microsoft.com/office/drawing/2014/main" id="{1F6F6429-0DAF-8808-EC8D-BAC57A008D48}"/>
              </a:ext>
            </a:extLst>
          </p:cNvPr>
          <p:cNvSpPr>
            <a:spLocks noGrp="1"/>
          </p:cNvSpPr>
          <p:nvPr>
            <p:ph idx="1"/>
          </p:nvPr>
        </p:nvSpPr>
        <p:spPr>
          <a:xfrm>
            <a:off x="750234" y="1447800"/>
            <a:ext cx="10691531" cy="4416767"/>
          </a:xfrm>
        </p:spPr>
        <p:txBody>
          <a:bodyPr>
            <a:noAutofit/>
          </a:bodyPr>
          <a:lstStyle/>
          <a:p>
            <a:r>
              <a:rPr lang="en-US" sz="1900" dirty="0">
                <a:latin typeface="Calibri" panose="020F0502020204030204" pitchFamily="34" charset="0"/>
                <a:ea typeface="Calibri" panose="020F0502020204030204" pitchFamily="34" charset="0"/>
                <a:cs typeface="Calibri" panose="020F0502020204030204" pitchFamily="34" charset="0"/>
              </a:rPr>
              <a:t>No medications or supplements treat the core symptoms of ED (except </a:t>
            </a:r>
            <a:r>
              <a:rPr lang="en-US" sz="1900" dirty="0" err="1">
                <a:latin typeface="Calibri" panose="020F0502020204030204" pitchFamily="34" charset="0"/>
                <a:ea typeface="Calibri" panose="020F0502020204030204" pitchFamily="34" charset="0"/>
                <a:cs typeface="Calibri" panose="020F0502020204030204" pitchFamily="34" charset="0"/>
              </a:rPr>
              <a:t>lisdexamfetamine</a:t>
            </a:r>
            <a:r>
              <a:rPr lang="en-US" sz="1900" dirty="0">
                <a:latin typeface="Calibri" panose="020F0502020204030204" pitchFamily="34" charset="0"/>
                <a:ea typeface="Calibri" panose="020F0502020204030204" pitchFamily="34" charset="0"/>
                <a:cs typeface="Calibri" panose="020F0502020204030204" pitchFamily="34" charset="0"/>
              </a:rPr>
              <a:t> for binge eating disorder) and olanzapine for ARFID. </a:t>
            </a:r>
          </a:p>
          <a:p>
            <a:r>
              <a:rPr lang="en-US" sz="1900" dirty="0">
                <a:latin typeface="Calibri" panose="020F0502020204030204" pitchFamily="34" charset="0"/>
                <a:ea typeface="Calibri" panose="020F0502020204030204" pitchFamily="34" charset="0"/>
                <a:cs typeface="Calibri" panose="020F0502020204030204" pitchFamily="34" charset="0"/>
              </a:rPr>
              <a:t>Medications primarily to treat comorbid disorders and do not address core symptoms.  </a:t>
            </a:r>
          </a:p>
          <a:p>
            <a:r>
              <a:rPr lang="en-US" sz="1900" dirty="0">
                <a:latin typeface="Calibri" panose="020F0502020204030204" pitchFamily="34" charset="0"/>
                <a:ea typeface="Calibri" panose="020F0502020204030204" pitchFamily="34" charset="0"/>
                <a:cs typeface="Calibri" panose="020F0502020204030204" pitchFamily="34" charset="0"/>
              </a:rPr>
              <a:t>Treatments are primarily therapy-based and require a multidisciplinary approach</a:t>
            </a:r>
          </a:p>
          <a:p>
            <a:r>
              <a:rPr lang="en-US" sz="1900" dirty="0">
                <a:latin typeface="Calibri" panose="020F0502020204030204" pitchFamily="34" charset="0"/>
                <a:ea typeface="Calibri" panose="020F0502020204030204" pitchFamily="34" charset="0"/>
                <a:cs typeface="Calibri" panose="020F0502020204030204" pitchFamily="34" charset="0"/>
              </a:rPr>
              <a:t>Complementary and integrative medicine should be considered part of a comprehensive clinical protocol</a:t>
            </a:r>
          </a:p>
          <a:p>
            <a:pPr lvl="1"/>
            <a:r>
              <a:rPr lang="en-US" sz="1900" dirty="0">
                <a:latin typeface="Calibri" panose="020F0502020204030204" pitchFamily="34" charset="0"/>
                <a:ea typeface="Calibri" panose="020F0502020204030204" pitchFamily="34" charset="0"/>
                <a:cs typeface="Calibri" panose="020F0502020204030204" pitchFamily="34" charset="0"/>
              </a:rPr>
              <a:t>Yoga </a:t>
            </a:r>
          </a:p>
          <a:p>
            <a:pPr lvl="1"/>
            <a:r>
              <a:rPr lang="en-US" sz="1900" dirty="0">
                <a:latin typeface="Calibri" panose="020F0502020204030204" pitchFamily="34" charset="0"/>
                <a:ea typeface="Calibri" panose="020F0502020204030204" pitchFamily="34" charset="0"/>
                <a:cs typeface="Calibri" panose="020F0502020204030204" pitchFamily="34" charset="0"/>
              </a:rPr>
              <a:t>Technology-based interventions like virtual </a:t>
            </a:r>
            <a:r>
              <a:rPr lang="en-US" sz="1900" dirty="0" err="1">
                <a:latin typeface="Calibri" panose="020F0502020204030204" pitchFamily="34" charset="0"/>
                <a:ea typeface="Calibri" panose="020F0502020204030204" pitchFamily="34" charset="0"/>
                <a:cs typeface="Calibri" panose="020F0502020204030204" pitchFamily="34" charset="0"/>
              </a:rPr>
              <a:t>reliaty</a:t>
            </a:r>
            <a:endParaRPr lang="en-US" sz="1900" dirty="0">
              <a:latin typeface="Calibri" panose="020F0502020204030204" pitchFamily="34" charset="0"/>
              <a:ea typeface="Calibri" panose="020F0502020204030204" pitchFamily="34" charset="0"/>
              <a:cs typeface="Calibri" panose="020F0502020204030204" pitchFamily="34" charset="0"/>
            </a:endParaRPr>
          </a:p>
          <a:p>
            <a:pPr lvl="1"/>
            <a:r>
              <a:rPr lang="en-US" sz="1900" dirty="0">
                <a:latin typeface="Calibri" panose="020F0502020204030204" pitchFamily="34" charset="0"/>
                <a:ea typeface="Calibri" panose="020F0502020204030204" pitchFamily="34" charset="0"/>
                <a:cs typeface="Calibri" panose="020F0502020204030204" pitchFamily="34" charset="0"/>
              </a:rPr>
              <a:t>EMDR, biofeedback/neurofeedback </a:t>
            </a:r>
          </a:p>
          <a:p>
            <a:pPr lvl="1"/>
            <a:r>
              <a:rPr lang="en-US" sz="1900" dirty="0">
                <a:latin typeface="Calibri" panose="020F0502020204030204" pitchFamily="34" charset="0"/>
                <a:ea typeface="Calibri" panose="020F0502020204030204" pitchFamily="34" charset="0"/>
                <a:cs typeface="Calibri" panose="020F0502020204030204" pitchFamily="34" charset="0"/>
              </a:rPr>
              <a:t>Music therapy</a:t>
            </a:r>
          </a:p>
          <a:p>
            <a:pPr lvl="1"/>
            <a:r>
              <a:rPr lang="en-US" sz="1900" dirty="0">
                <a:latin typeface="Calibri" panose="020F0502020204030204" pitchFamily="34" charset="0"/>
                <a:ea typeface="Calibri" panose="020F0502020204030204" pitchFamily="34" charset="0"/>
                <a:cs typeface="Calibri" panose="020F0502020204030204" pitchFamily="34" charset="0"/>
              </a:rPr>
              <a:t>Relaxation: Spirituality/religious, message, acupuncture, energy psychologies (EMDR and EFT), and art therapies (art, music, dance/movement  and drama therapy) </a:t>
            </a:r>
          </a:p>
          <a:p>
            <a:pPr lvl="1"/>
            <a:r>
              <a:rPr lang="en-US" sz="1900" dirty="0">
                <a:latin typeface="Calibri" panose="020F0502020204030204" pitchFamily="34" charset="0"/>
                <a:ea typeface="Calibri" panose="020F0502020204030204" pitchFamily="34" charset="0"/>
                <a:cs typeface="Calibri" panose="020F0502020204030204" pitchFamily="34" charset="0"/>
              </a:rPr>
              <a:t>Circadian rhythm balance: Bright light therapy</a:t>
            </a:r>
          </a:p>
          <a:p>
            <a:pPr lvl="1"/>
            <a:r>
              <a:rPr lang="en-US" sz="1900" dirty="0">
                <a:latin typeface="Calibri" panose="020F0502020204030204" pitchFamily="34" charset="0"/>
                <a:ea typeface="Calibri" panose="020F0502020204030204" pitchFamily="34" charset="0"/>
                <a:cs typeface="Calibri" panose="020F0502020204030204" pitchFamily="34" charset="0"/>
              </a:rPr>
              <a:t>Medications: Ketamine and Ayahuasca</a:t>
            </a:r>
          </a:p>
          <a:p>
            <a:pPr marL="457200" lvl="1" indent="0">
              <a:buNone/>
            </a:pPr>
            <a:endParaRPr lang="en-US" sz="19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5E87C1DD-CC0C-2EBA-C5CC-9C25FE975818}"/>
              </a:ext>
            </a:extLst>
          </p:cNvPr>
          <p:cNvSpPr txBox="1"/>
          <p:nvPr/>
        </p:nvSpPr>
        <p:spPr>
          <a:xfrm>
            <a:off x="7081736" y="6459169"/>
            <a:ext cx="1467068" cy="369332"/>
          </a:xfrm>
          <a:prstGeom prst="rect">
            <a:avLst/>
          </a:prstGeom>
          <a:noFill/>
        </p:spPr>
        <p:txBody>
          <a:bodyPr wrap="none" rtlCol="0">
            <a:spAutoFit/>
          </a:bodyPr>
          <a:lstStyle/>
          <a:p>
            <a:r>
              <a:rPr lang="en-US" dirty="0" err="1"/>
              <a:t>Zakers</a:t>
            </a:r>
            <a:r>
              <a:rPr lang="en-US" dirty="0"/>
              <a:t> 2023</a:t>
            </a:r>
          </a:p>
        </p:txBody>
      </p:sp>
    </p:spTree>
    <p:extLst>
      <p:ext uri="{BB962C8B-B14F-4D97-AF65-F5344CB8AC3E}">
        <p14:creationId xmlns:p14="http://schemas.microsoft.com/office/powerpoint/2010/main" val="24449247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C649A-58DD-C310-64EB-6FAEDF3BE978}"/>
              </a:ext>
            </a:extLst>
          </p:cNvPr>
          <p:cNvSpPr>
            <a:spLocks noGrp="1"/>
          </p:cNvSpPr>
          <p:nvPr>
            <p:ph type="title"/>
          </p:nvPr>
        </p:nvSpPr>
        <p:spPr>
          <a:xfrm>
            <a:off x="990600" y="175995"/>
            <a:ext cx="10682746" cy="958650"/>
          </a:xfrm>
        </p:spPr>
        <p:txBody>
          <a:bodyPr>
            <a:normAutofit/>
          </a:bodyPr>
          <a:lstStyle/>
          <a:p>
            <a:r>
              <a:rPr lang="en-US" sz="3600" dirty="0"/>
              <a:t>Integrative Therapies: Summary of Evidence</a:t>
            </a:r>
          </a:p>
        </p:txBody>
      </p:sp>
      <p:graphicFrame>
        <p:nvGraphicFramePr>
          <p:cNvPr id="4" name="Content Placeholder 3">
            <a:extLst>
              <a:ext uri="{FF2B5EF4-FFF2-40B4-BE49-F238E27FC236}">
                <a16:creationId xmlns:a16="http://schemas.microsoft.com/office/drawing/2014/main" id="{C3E4852C-588B-8FF0-1989-7E44378B4A5F}"/>
              </a:ext>
            </a:extLst>
          </p:cNvPr>
          <p:cNvGraphicFramePr>
            <a:graphicFrameLocks noGrp="1"/>
          </p:cNvGraphicFramePr>
          <p:nvPr>
            <p:ph idx="1"/>
            <p:extLst>
              <p:ext uri="{D42A27DB-BD31-4B8C-83A1-F6EECF244321}">
                <p14:modId xmlns:p14="http://schemas.microsoft.com/office/powerpoint/2010/main" val="3878164602"/>
              </p:ext>
            </p:extLst>
          </p:nvPr>
        </p:nvGraphicFramePr>
        <p:xfrm>
          <a:off x="990600" y="762000"/>
          <a:ext cx="10156255" cy="5212080"/>
        </p:xfrm>
        <a:graphic>
          <a:graphicData uri="http://schemas.openxmlformats.org/drawingml/2006/table">
            <a:tbl>
              <a:tblPr firstRow="1" bandRow="1">
                <a:tableStyleId>{5C22544A-7EE6-4342-B048-85BDC9FD1C3A}</a:tableStyleId>
              </a:tblPr>
              <a:tblGrid>
                <a:gridCol w="4206881">
                  <a:extLst>
                    <a:ext uri="{9D8B030D-6E8A-4147-A177-3AD203B41FA5}">
                      <a16:colId xmlns:a16="http://schemas.microsoft.com/office/drawing/2014/main" val="250163943"/>
                    </a:ext>
                  </a:extLst>
                </a:gridCol>
                <a:gridCol w="2042116">
                  <a:extLst>
                    <a:ext uri="{9D8B030D-6E8A-4147-A177-3AD203B41FA5}">
                      <a16:colId xmlns:a16="http://schemas.microsoft.com/office/drawing/2014/main" val="3728622817"/>
                    </a:ext>
                  </a:extLst>
                </a:gridCol>
                <a:gridCol w="3907258">
                  <a:extLst>
                    <a:ext uri="{9D8B030D-6E8A-4147-A177-3AD203B41FA5}">
                      <a16:colId xmlns:a16="http://schemas.microsoft.com/office/drawing/2014/main" val="3245455350"/>
                    </a:ext>
                  </a:extLst>
                </a:gridCol>
              </a:tblGrid>
              <a:tr h="595294">
                <a:tc>
                  <a:txBody>
                    <a:bodyPr/>
                    <a:lstStyle/>
                    <a:p>
                      <a:r>
                        <a:rPr lang="en-US" dirty="0"/>
                        <a:t>Treatment</a:t>
                      </a:r>
                    </a:p>
                  </a:txBody>
                  <a:tcPr/>
                </a:tc>
                <a:tc>
                  <a:txBody>
                    <a:bodyPr/>
                    <a:lstStyle/>
                    <a:p>
                      <a:r>
                        <a:rPr lang="en-US" dirty="0"/>
                        <a:t>Level of certainty</a:t>
                      </a:r>
                    </a:p>
                  </a:txBody>
                  <a:tcPr/>
                </a:tc>
                <a:tc>
                  <a:txBody>
                    <a:bodyPr/>
                    <a:lstStyle/>
                    <a:p>
                      <a:r>
                        <a:rPr lang="en-US" dirty="0"/>
                        <a:t>Strength of recommendation based on benefit and safety</a:t>
                      </a:r>
                    </a:p>
                  </a:txBody>
                  <a:tcPr/>
                </a:tc>
                <a:extLst>
                  <a:ext uri="{0D108BD9-81ED-4DB2-BD59-A6C34878D82A}">
                    <a16:rowId xmlns:a16="http://schemas.microsoft.com/office/drawing/2014/main" val="3666080573"/>
                  </a:ext>
                </a:extLst>
              </a:tr>
              <a:tr h="344892">
                <a:tc>
                  <a:txBody>
                    <a:bodyPr/>
                    <a:lstStyle/>
                    <a:p>
                      <a:r>
                        <a:rPr lang="en-US" dirty="0"/>
                        <a:t>Yoga</a:t>
                      </a:r>
                    </a:p>
                  </a:txBody>
                  <a:tcPr/>
                </a:tc>
                <a:tc>
                  <a:txBody>
                    <a:bodyPr/>
                    <a:lstStyle/>
                    <a:p>
                      <a:r>
                        <a:rPr lang="en-US" dirty="0"/>
                        <a:t>Low to moderate</a:t>
                      </a:r>
                    </a:p>
                  </a:txBody>
                  <a:tcPr/>
                </a:tc>
                <a:tc>
                  <a:txBody>
                    <a:bodyPr/>
                    <a:lstStyle/>
                    <a:p>
                      <a:r>
                        <a:rPr lang="en-US" dirty="0"/>
                        <a:t>B to C</a:t>
                      </a:r>
                    </a:p>
                  </a:txBody>
                  <a:tcPr/>
                </a:tc>
                <a:extLst>
                  <a:ext uri="{0D108BD9-81ED-4DB2-BD59-A6C34878D82A}">
                    <a16:rowId xmlns:a16="http://schemas.microsoft.com/office/drawing/2014/main" val="2321196276"/>
                  </a:ext>
                </a:extLst>
              </a:tr>
              <a:tr h="344892">
                <a:tc>
                  <a:txBody>
                    <a:bodyPr/>
                    <a:lstStyle/>
                    <a:p>
                      <a:r>
                        <a:rPr lang="en-US" dirty="0"/>
                        <a:t>Virtual reality</a:t>
                      </a:r>
                    </a:p>
                  </a:txBody>
                  <a:tcPr/>
                </a:tc>
                <a:tc>
                  <a:txBody>
                    <a:bodyPr/>
                    <a:lstStyle/>
                    <a:p>
                      <a:r>
                        <a:rPr lang="en-US" dirty="0"/>
                        <a:t>Low to moderate</a:t>
                      </a:r>
                    </a:p>
                  </a:txBody>
                  <a:tcPr/>
                </a:tc>
                <a:tc>
                  <a:txBody>
                    <a:bodyPr/>
                    <a:lstStyle/>
                    <a:p>
                      <a:r>
                        <a:rPr lang="en-US" dirty="0"/>
                        <a:t>B to C</a:t>
                      </a:r>
                    </a:p>
                  </a:txBody>
                  <a:tcPr/>
                </a:tc>
                <a:extLst>
                  <a:ext uri="{0D108BD9-81ED-4DB2-BD59-A6C34878D82A}">
                    <a16:rowId xmlns:a16="http://schemas.microsoft.com/office/drawing/2014/main" val="3572150429"/>
                  </a:ext>
                </a:extLst>
              </a:tr>
              <a:tr h="344892">
                <a:tc>
                  <a:txBody>
                    <a:bodyPr/>
                    <a:lstStyle/>
                    <a:p>
                      <a:r>
                        <a:rPr lang="en-US" dirty="0"/>
                        <a:t>Feedback based treatments</a:t>
                      </a:r>
                    </a:p>
                  </a:txBody>
                  <a:tcPr/>
                </a:tc>
                <a:tc>
                  <a:txBody>
                    <a:bodyPr/>
                    <a:lstStyle/>
                    <a:p>
                      <a:r>
                        <a:rPr lang="en-US" dirty="0"/>
                        <a:t>Low to moderate</a:t>
                      </a:r>
                    </a:p>
                  </a:txBody>
                  <a:tcPr/>
                </a:tc>
                <a:tc>
                  <a:txBody>
                    <a:bodyPr/>
                    <a:lstStyle/>
                    <a:p>
                      <a:r>
                        <a:rPr lang="en-US" dirty="0"/>
                        <a:t>B to C</a:t>
                      </a:r>
                    </a:p>
                  </a:txBody>
                  <a:tcPr/>
                </a:tc>
                <a:extLst>
                  <a:ext uri="{0D108BD9-81ED-4DB2-BD59-A6C34878D82A}">
                    <a16:rowId xmlns:a16="http://schemas.microsoft.com/office/drawing/2014/main" val="1270291996"/>
                  </a:ext>
                </a:extLst>
              </a:tr>
              <a:tr h="344892">
                <a:tc>
                  <a:txBody>
                    <a:bodyPr/>
                    <a:lstStyle/>
                    <a:p>
                      <a:r>
                        <a:rPr lang="en-US" dirty="0"/>
                        <a:t>Acupuncture</a:t>
                      </a:r>
                    </a:p>
                  </a:txBody>
                  <a:tcPr/>
                </a:tc>
                <a:tc>
                  <a:txBody>
                    <a:bodyPr/>
                    <a:lstStyle/>
                    <a:p>
                      <a:r>
                        <a:rPr lang="en-US" dirty="0"/>
                        <a:t>Low</a:t>
                      </a:r>
                    </a:p>
                  </a:txBody>
                  <a:tcPr/>
                </a:tc>
                <a:tc>
                  <a:txBody>
                    <a:bodyPr/>
                    <a:lstStyle/>
                    <a:p>
                      <a:r>
                        <a:rPr lang="en-US" dirty="0"/>
                        <a:t>C</a:t>
                      </a:r>
                    </a:p>
                  </a:txBody>
                  <a:tcPr/>
                </a:tc>
                <a:extLst>
                  <a:ext uri="{0D108BD9-81ED-4DB2-BD59-A6C34878D82A}">
                    <a16:rowId xmlns:a16="http://schemas.microsoft.com/office/drawing/2014/main" val="442067793"/>
                  </a:ext>
                </a:extLst>
              </a:tr>
              <a:tr h="344892">
                <a:tc>
                  <a:txBody>
                    <a:bodyPr/>
                    <a:lstStyle/>
                    <a:p>
                      <a:r>
                        <a:rPr lang="en-US" dirty="0"/>
                        <a:t>Expressive therapies (Art, Music, Dance)</a:t>
                      </a:r>
                    </a:p>
                  </a:txBody>
                  <a:tcPr/>
                </a:tc>
                <a:tc>
                  <a:txBody>
                    <a:bodyPr/>
                    <a:lstStyle/>
                    <a:p>
                      <a:r>
                        <a:rPr lang="en-US" dirty="0"/>
                        <a:t>Low to moderate</a:t>
                      </a:r>
                    </a:p>
                  </a:txBody>
                  <a:tcPr/>
                </a:tc>
                <a:tc>
                  <a:txBody>
                    <a:bodyPr/>
                    <a:lstStyle/>
                    <a:p>
                      <a:r>
                        <a:rPr lang="en-US" dirty="0"/>
                        <a:t>B to C</a:t>
                      </a:r>
                    </a:p>
                  </a:txBody>
                  <a:tcPr/>
                </a:tc>
                <a:extLst>
                  <a:ext uri="{0D108BD9-81ED-4DB2-BD59-A6C34878D82A}">
                    <a16:rowId xmlns:a16="http://schemas.microsoft.com/office/drawing/2014/main" val="2391120984"/>
                  </a:ext>
                </a:extLst>
              </a:tr>
              <a:tr h="344892">
                <a:tc>
                  <a:txBody>
                    <a:bodyPr/>
                    <a:lstStyle/>
                    <a:p>
                      <a:r>
                        <a:rPr lang="en-US" dirty="0"/>
                        <a:t>Massage</a:t>
                      </a:r>
                    </a:p>
                  </a:txBody>
                  <a:tcPr/>
                </a:tc>
                <a:tc>
                  <a:txBody>
                    <a:bodyPr/>
                    <a:lstStyle/>
                    <a:p>
                      <a:r>
                        <a:rPr lang="en-US" dirty="0"/>
                        <a:t>Low</a:t>
                      </a:r>
                    </a:p>
                  </a:txBody>
                  <a:tcPr/>
                </a:tc>
                <a:tc>
                  <a:txBody>
                    <a:bodyPr/>
                    <a:lstStyle/>
                    <a:p>
                      <a:r>
                        <a:rPr lang="en-US" dirty="0"/>
                        <a:t>C, not risky</a:t>
                      </a:r>
                    </a:p>
                  </a:txBody>
                  <a:tcPr/>
                </a:tc>
                <a:extLst>
                  <a:ext uri="{0D108BD9-81ED-4DB2-BD59-A6C34878D82A}">
                    <a16:rowId xmlns:a16="http://schemas.microsoft.com/office/drawing/2014/main" val="4033245971"/>
                  </a:ext>
                </a:extLst>
              </a:tr>
              <a:tr h="344892">
                <a:tc>
                  <a:txBody>
                    <a:bodyPr/>
                    <a:lstStyle/>
                    <a:p>
                      <a:r>
                        <a:rPr lang="en-US" dirty="0"/>
                        <a:t>Movement (PT)</a:t>
                      </a:r>
                    </a:p>
                  </a:txBody>
                  <a:tcPr/>
                </a:tc>
                <a:tc>
                  <a:txBody>
                    <a:bodyPr/>
                    <a:lstStyle/>
                    <a:p>
                      <a:r>
                        <a:rPr lang="en-US" dirty="0"/>
                        <a:t>Moderate</a:t>
                      </a:r>
                    </a:p>
                  </a:txBody>
                  <a:tcPr/>
                </a:tc>
                <a:tc>
                  <a:txBody>
                    <a:bodyPr/>
                    <a:lstStyle/>
                    <a:p>
                      <a:r>
                        <a:rPr lang="en-US" dirty="0"/>
                        <a:t>C</a:t>
                      </a:r>
                    </a:p>
                  </a:txBody>
                  <a:tcPr/>
                </a:tc>
                <a:extLst>
                  <a:ext uri="{0D108BD9-81ED-4DB2-BD59-A6C34878D82A}">
                    <a16:rowId xmlns:a16="http://schemas.microsoft.com/office/drawing/2014/main" val="420577173"/>
                  </a:ext>
                </a:extLst>
              </a:tr>
              <a:tr h="595294">
                <a:tc>
                  <a:txBody>
                    <a:bodyPr/>
                    <a:lstStyle/>
                    <a:p>
                      <a:r>
                        <a:rPr lang="en-US" dirty="0"/>
                        <a:t>Bright Light therapy</a:t>
                      </a:r>
                    </a:p>
                  </a:txBody>
                  <a:tcPr/>
                </a:tc>
                <a:tc>
                  <a:txBody>
                    <a:bodyPr/>
                    <a:lstStyle/>
                    <a:p>
                      <a:r>
                        <a:rPr lang="en-US" dirty="0"/>
                        <a:t>Moderate</a:t>
                      </a:r>
                    </a:p>
                  </a:txBody>
                  <a:tcPr/>
                </a:tc>
                <a:tc>
                  <a:txBody>
                    <a:bodyPr/>
                    <a:lstStyle/>
                    <a:p>
                      <a:r>
                        <a:rPr lang="en-US" dirty="0"/>
                        <a:t>B, but must be followed to see if effect persists</a:t>
                      </a:r>
                    </a:p>
                  </a:txBody>
                  <a:tcPr/>
                </a:tc>
                <a:extLst>
                  <a:ext uri="{0D108BD9-81ED-4DB2-BD59-A6C34878D82A}">
                    <a16:rowId xmlns:a16="http://schemas.microsoft.com/office/drawing/2014/main" val="3723871346"/>
                  </a:ext>
                </a:extLst>
              </a:tr>
              <a:tr h="344892">
                <a:tc>
                  <a:txBody>
                    <a:bodyPr/>
                    <a:lstStyle/>
                    <a:p>
                      <a:r>
                        <a:rPr lang="en-US" dirty="0"/>
                        <a:t>Spirituality and religion</a:t>
                      </a:r>
                    </a:p>
                  </a:txBody>
                  <a:tcPr/>
                </a:tc>
                <a:tc>
                  <a:txBody>
                    <a:bodyPr/>
                    <a:lstStyle/>
                    <a:p>
                      <a:r>
                        <a:rPr lang="en-US" dirty="0"/>
                        <a:t>Low</a:t>
                      </a:r>
                    </a:p>
                  </a:txBody>
                  <a:tcPr/>
                </a:tc>
                <a:tc>
                  <a:txBody>
                    <a:bodyPr/>
                    <a:lstStyle/>
                    <a:p>
                      <a:r>
                        <a:rPr lang="en-US" dirty="0"/>
                        <a:t>I to C, not risky</a:t>
                      </a:r>
                    </a:p>
                  </a:txBody>
                  <a:tcPr/>
                </a:tc>
                <a:extLst>
                  <a:ext uri="{0D108BD9-81ED-4DB2-BD59-A6C34878D82A}">
                    <a16:rowId xmlns:a16="http://schemas.microsoft.com/office/drawing/2014/main" val="465563941"/>
                  </a:ext>
                </a:extLst>
              </a:tr>
              <a:tr h="344892">
                <a:tc>
                  <a:txBody>
                    <a:bodyPr/>
                    <a:lstStyle/>
                    <a:p>
                      <a:r>
                        <a:rPr lang="en-US" dirty="0"/>
                        <a:t>Energy Psychology (EMDR, EFT)</a:t>
                      </a:r>
                    </a:p>
                  </a:txBody>
                  <a:tcPr/>
                </a:tc>
                <a:tc>
                  <a:txBody>
                    <a:bodyPr/>
                    <a:lstStyle/>
                    <a:p>
                      <a:r>
                        <a:rPr lang="en-US" dirty="0"/>
                        <a:t>Low</a:t>
                      </a:r>
                    </a:p>
                  </a:txBody>
                  <a:tcPr/>
                </a:tc>
                <a:tc>
                  <a:txBody>
                    <a:bodyPr/>
                    <a:lstStyle/>
                    <a:p>
                      <a:r>
                        <a:rPr lang="en-US" dirty="0"/>
                        <a:t>C</a:t>
                      </a:r>
                    </a:p>
                  </a:txBody>
                  <a:tcPr/>
                </a:tc>
                <a:extLst>
                  <a:ext uri="{0D108BD9-81ED-4DB2-BD59-A6C34878D82A}">
                    <a16:rowId xmlns:a16="http://schemas.microsoft.com/office/drawing/2014/main" val="4068063639"/>
                  </a:ext>
                </a:extLst>
              </a:tr>
              <a:tr h="344892">
                <a:tc>
                  <a:txBody>
                    <a:bodyPr/>
                    <a:lstStyle/>
                    <a:p>
                      <a:r>
                        <a:rPr lang="en-US" dirty="0"/>
                        <a:t>Nutrition and the Microbiome</a:t>
                      </a:r>
                    </a:p>
                  </a:txBody>
                  <a:tcPr/>
                </a:tc>
                <a:tc>
                  <a:txBody>
                    <a:bodyPr/>
                    <a:lstStyle/>
                    <a:p>
                      <a:r>
                        <a:rPr lang="en-US" dirty="0"/>
                        <a:t>Moderate</a:t>
                      </a:r>
                    </a:p>
                  </a:txBody>
                  <a:tcPr/>
                </a:tc>
                <a:tc>
                  <a:txBody>
                    <a:bodyPr/>
                    <a:lstStyle/>
                    <a:p>
                      <a:r>
                        <a:rPr lang="en-US" dirty="0"/>
                        <a:t>B</a:t>
                      </a:r>
                    </a:p>
                  </a:txBody>
                  <a:tcPr/>
                </a:tc>
                <a:extLst>
                  <a:ext uri="{0D108BD9-81ED-4DB2-BD59-A6C34878D82A}">
                    <a16:rowId xmlns:a16="http://schemas.microsoft.com/office/drawing/2014/main" val="2619634441"/>
                  </a:ext>
                </a:extLst>
              </a:tr>
            </a:tbl>
          </a:graphicData>
        </a:graphic>
      </p:graphicFrame>
      <p:sp>
        <p:nvSpPr>
          <p:cNvPr id="5" name="TextBox 4">
            <a:extLst>
              <a:ext uri="{FF2B5EF4-FFF2-40B4-BE49-F238E27FC236}">
                <a16:creationId xmlns:a16="http://schemas.microsoft.com/office/drawing/2014/main" id="{FDA2F630-3B7B-2C99-3325-17D3CD483977}"/>
              </a:ext>
            </a:extLst>
          </p:cNvPr>
          <p:cNvSpPr txBox="1"/>
          <p:nvPr/>
        </p:nvSpPr>
        <p:spPr>
          <a:xfrm>
            <a:off x="953638" y="6035674"/>
            <a:ext cx="6703630" cy="812530"/>
          </a:xfrm>
          <a:prstGeom prst="rect">
            <a:avLst/>
          </a:prstGeom>
          <a:noFill/>
        </p:spPr>
        <p:txBody>
          <a:bodyPr wrap="none" rtlCol="0">
            <a:spAutoFit/>
          </a:bodyPr>
          <a:lstStyle/>
          <a:p>
            <a:r>
              <a:rPr lang="en-US" sz="1800" dirty="0"/>
              <a:t>A: recommend strongly, B: recommend, C: neutral, I: insufficient</a:t>
            </a:r>
          </a:p>
          <a:p>
            <a:endParaRPr lang="en-US" sz="1800" dirty="0"/>
          </a:p>
        </p:txBody>
      </p:sp>
      <p:sp>
        <p:nvSpPr>
          <p:cNvPr id="6" name="TextBox 5">
            <a:extLst>
              <a:ext uri="{FF2B5EF4-FFF2-40B4-BE49-F238E27FC236}">
                <a16:creationId xmlns:a16="http://schemas.microsoft.com/office/drawing/2014/main" id="{A70FED55-0306-1046-2AAE-347434381613}"/>
              </a:ext>
            </a:extLst>
          </p:cNvPr>
          <p:cNvSpPr txBox="1"/>
          <p:nvPr/>
        </p:nvSpPr>
        <p:spPr>
          <a:xfrm>
            <a:off x="8077200" y="6252077"/>
            <a:ext cx="1178528" cy="307777"/>
          </a:xfrm>
          <a:prstGeom prst="rect">
            <a:avLst/>
          </a:prstGeom>
          <a:noFill/>
        </p:spPr>
        <p:txBody>
          <a:bodyPr wrap="none" rtlCol="0">
            <a:spAutoFit/>
          </a:bodyPr>
          <a:lstStyle/>
          <a:p>
            <a:r>
              <a:rPr lang="en-US" sz="1400" dirty="0" err="1"/>
              <a:t>Zakers</a:t>
            </a:r>
            <a:r>
              <a:rPr lang="en-US" sz="1400" dirty="0"/>
              <a:t> 2023</a:t>
            </a:r>
          </a:p>
        </p:txBody>
      </p:sp>
    </p:spTree>
    <p:extLst>
      <p:ext uri="{BB962C8B-B14F-4D97-AF65-F5344CB8AC3E}">
        <p14:creationId xmlns:p14="http://schemas.microsoft.com/office/powerpoint/2010/main" val="10381376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BCDCD-3C35-D32D-BC6C-54CC77746EEB}"/>
              </a:ext>
            </a:extLst>
          </p:cNvPr>
          <p:cNvSpPr>
            <a:spLocks noGrp="1"/>
          </p:cNvSpPr>
          <p:nvPr>
            <p:ph type="title"/>
          </p:nvPr>
        </p:nvSpPr>
        <p:spPr>
          <a:xfrm>
            <a:off x="911419" y="1172504"/>
            <a:ext cx="2288981" cy="958650"/>
          </a:xfrm>
        </p:spPr>
        <p:txBody>
          <a:bodyPr/>
          <a:lstStyle/>
          <a:p>
            <a:r>
              <a:rPr lang="en-US" sz="6000" dirty="0"/>
              <a:t>Yoga</a:t>
            </a:r>
          </a:p>
        </p:txBody>
      </p:sp>
      <p:sp>
        <p:nvSpPr>
          <p:cNvPr id="3" name="Content Placeholder 2">
            <a:extLst>
              <a:ext uri="{FF2B5EF4-FFF2-40B4-BE49-F238E27FC236}">
                <a16:creationId xmlns:a16="http://schemas.microsoft.com/office/drawing/2014/main" id="{EDB7C338-06AB-EDF1-42A8-236520F5E614}"/>
              </a:ext>
            </a:extLst>
          </p:cNvPr>
          <p:cNvSpPr>
            <a:spLocks noGrp="1"/>
          </p:cNvSpPr>
          <p:nvPr>
            <p:ph idx="1"/>
          </p:nvPr>
        </p:nvSpPr>
        <p:spPr>
          <a:xfrm>
            <a:off x="3886200" y="533400"/>
            <a:ext cx="7707965" cy="4095604"/>
          </a:xfrm>
        </p:spPr>
        <p:txBody>
          <a:bodyPr>
            <a:noAutofit/>
          </a:bodyPr>
          <a:lstStyle/>
          <a:p>
            <a:r>
              <a:rPr lang="en-US" sz="1800" dirty="0">
                <a:latin typeface="Calibri" panose="020F0502020204030204" pitchFamily="34" charset="0"/>
                <a:ea typeface="Calibri" panose="020F0502020204030204" pitchFamily="34" charset="0"/>
                <a:cs typeface="Calibri" panose="020F0502020204030204" pitchFamily="34" charset="0"/>
              </a:rPr>
              <a:t>Improved binge eating frequency, emotional regulation, self-criticism, and self-compassion</a:t>
            </a:r>
          </a:p>
          <a:p>
            <a:r>
              <a:rPr lang="en-US" sz="1800" dirty="0">
                <a:latin typeface="Calibri" panose="020F0502020204030204" pitchFamily="34" charset="0"/>
                <a:ea typeface="Calibri" panose="020F0502020204030204" pitchFamily="34" charset="0"/>
                <a:cs typeface="Calibri" panose="020F0502020204030204" pitchFamily="34" charset="0"/>
              </a:rPr>
              <a:t>Moderate/large effect on binge eating and bulimia symptoms, and small effect on body image concerns than controls. Overall effective for prevention and treatment</a:t>
            </a:r>
          </a:p>
          <a:p>
            <a:r>
              <a:rPr lang="en-US" sz="1800" dirty="0">
                <a:latin typeface="Calibri" panose="020F0502020204030204" pitchFamily="34" charset="0"/>
                <a:ea typeface="Calibri" panose="020F0502020204030204" pitchFamily="34" charset="0"/>
                <a:cs typeface="Calibri" panose="020F0502020204030204" pitchFamily="34" charset="0"/>
              </a:rPr>
              <a:t>Mindfulness-based programs more effective than controls in reducing body image concerns, negative affect and promoting body appreciation</a:t>
            </a:r>
          </a:p>
          <a:p>
            <a:r>
              <a:rPr lang="en-US" sz="1800" dirty="0">
                <a:latin typeface="Calibri" panose="020F0502020204030204" pitchFamily="34" charset="0"/>
                <a:ea typeface="Calibri" panose="020F0502020204030204" pitchFamily="34" charset="0"/>
                <a:cs typeface="Calibri" panose="020F0502020204030204" pitchFamily="34" charset="0"/>
              </a:rPr>
              <a:t>Greater decreases in eating symptoms, maintained on 12-wk f/ u. No negative effects on BMI in the yoga group</a:t>
            </a:r>
          </a:p>
          <a:p>
            <a:r>
              <a:rPr lang="en-US" sz="1800" dirty="0">
                <a:latin typeface="Calibri" panose="020F0502020204030204" pitchFamily="34" charset="0"/>
                <a:ea typeface="Calibri" panose="020F0502020204030204" pitchFamily="34" charset="0"/>
                <a:cs typeface="Calibri" panose="020F0502020204030204" pitchFamily="34" charset="0"/>
              </a:rPr>
              <a:t>Significant benefit on “drive for thinness and body dissatisfaction compared to usual care (RCTs only). No negative effects on BMI.</a:t>
            </a:r>
          </a:p>
          <a:p>
            <a:endParaRPr lang="en-US" sz="1800" b="1" dirty="0">
              <a:latin typeface="Calibri" panose="020F0502020204030204" pitchFamily="34" charset="0"/>
              <a:ea typeface="Calibri" panose="020F0502020204030204" pitchFamily="34" charset="0"/>
              <a:cs typeface="Calibri" panose="020F0502020204030204" pitchFamily="34" charset="0"/>
            </a:endParaRPr>
          </a:p>
          <a:p>
            <a:r>
              <a:rPr lang="en-US" sz="1800" b="1" dirty="0">
                <a:latin typeface="Calibri" panose="020F0502020204030204" pitchFamily="34" charset="0"/>
                <a:ea typeface="Calibri" panose="020F0502020204030204" pitchFamily="34" charset="0"/>
                <a:cs typeface="Calibri" panose="020F0502020204030204" pitchFamily="34" charset="0"/>
              </a:rPr>
              <a:t>“Traditional yoga can affect positive change toward the </a:t>
            </a:r>
            <a:r>
              <a:rPr lang="en-US" sz="1800" b="1" dirty="0" err="1">
                <a:latin typeface="Calibri" panose="020F0502020204030204" pitchFamily="34" charset="0"/>
                <a:ea typeface="Calibri" panose="020F0502020204030204" pitchFamily="34" charset="0"/>
                <a:cs typeface="Calibri" panose="020F0502020204030204" pitchFamily="34" charset="0"/>
              </a:rPr>
              <a:t>prevntion</a:t>
            </a:r>
            <a:r>
              <a:rPr lang="en-US" sz="1800" b="1" dirty="0">
                <a:latin typeface="Calibri" panose="020F0502020204030204" pitchFamily="34" charset="0"/>
                <a:ea typeface="Calibri" panose="020F0502020204030204" pitchFamily="34" charset="0"/>
                <a:cs typeface="Calibri" panose="020F0502020204030204" pitchFamily="34" charset="0"/>
              </a:rPr>
              <a:t> and treatment of EDs in youth. It is essential to understand that yoga is a way of life, not a temporary "fix" to a problem. In utilizing yoga for therapeutic purposes, the goal is to change behaviors through balance, acceptance, and knowledge of one’s true self.”</a:t>
            </a:r>
          </a:p>
          <a:p>
            <a:endParaRPr lang="en-US" sz="1800" dirty="0">
              <a:latin typeface="Calibri" panose="020F0502020204030204" pitchFamily="34" charset="0"/>
              <a:ea typeface="Calibri" panose="020F0502020204030204" pitchFamily="34" charset="0"/>
              <a:cs typeface="Calibri" panose="020F0502020204030204" pitchFamily="34" charset="0"/>
            </a:endParaRPr>
          </a:p>
          <a:p>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4E43DE7B-9792-FF93-0AD7-BF450C2DD66A}"/>
              </a:ext>
            </a:extLst>
          </p:cNvPr>
          <p:cNvSpPr txBox="1"/>
          <p:nvPr/>
        </p:nvSpPr>
        <p:spPr>
          <a:xfrm>
            <a:off x="2304912" y="6404329"/>
            <a:ext cx="6739089" cy="307777"/>
          </a:xfrm>
          <a:prstGeom prst="rect">
            <a:avLst/>
          </a:prstGeom>
          <a:noFill/>
        </p:spPr>
        <p:txBody>
          <a:bodyPr wrap="none" rtlCol="0">
            <a:spAutoFit/>
          </a:bodyPr>
          <a:lstStyle/>
          <a:p>
            <a:r>
              <a:rPr lang="en-US" sz="1400" dirty="0"/>
              <a:t>Brennan 2020, Borden 2020, </a:t>
            </a:r>
            <a:r>
              <a:rPr lang="en-US" sz="1400" dirty="0" err="1"/>
              <a:t>Beccia</a:t>
            </a:r>
            <a:r>
              <a:rPr lang="en-US" sz="1400" dirty="0"/>
              <a:t> 2018, </a:t>
            </a:r>
            <a:r>
              <a:rPr lang="en-US" sz="1400" dirty="0" err="1"/>
              <a:t>Carrei</a:t>
            </a:r>
            <a:r>
              <a:rPr lang="en-US" sz="1400" dirty="0"/>
              <a:t> 2010, Vogel 2015, </a:t>
            </a:r>
            <a:r>
              <a:rPr lang="en-US" sz="1400" dirty="0" err="1"/>
              <a:t>Zakers</a:t>
            </a:r>
            <a:r>
              <a:rPr lang="en-US" sz="1400" dirty="0"/>
              <a:t> 2023</a:t>
            </a:r>
          </a:p>
        </p:txBody>
      </p:sp>
      <p:pic>
        <p:nvPicPr>
          <p:cNvPr id="8" name="Graphic 7">
            <a:extLst>
              <a:ext uri="{FF2B5EF4-FFF2-40B4-BE49-F238E27FC236}">
                <a16:creationId xmlns:a16="http://schemas.microsoft.com/office/drawing/2014/main" id="{77A12881-D997-65A0-0E23-488D2212DA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585643" y="2523641"/>
            <a:ext cx="2745013" cy="2926756"/>
          </a:xfrm>
          <a:prstGeom prst="rect">
            <a:avLst/>
          </a:prstGeom>
        </p:spPr>
      </p:pic>
    </p:spTree>
    <p:extLst>
      <p:ext uri="{BB962C8B-B14F-4D97-AF65-F5344CB8AC3E}">
        <p14:creationId xmlns:p14="http://schemas.microsoft.com/office/powerpoint/2010/main" val="32279706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0F32-D5FA-42F8-7F31-19E4A04F4170}"/>
              </a:ext>
            </a:extLst>
          </p:cNvPr>
          <p:cNvSpPr>
            <a:spLocks noGrp="1"/>
          </p:cNvSpPr>
          <p:nvPr>
            <p:ph type="title"/>
          </p:nvPr>
        </p:nvSpPr>
        <p:spPr>
          <a:xfrm>
            <a:off x="682819" y="381000"/>
            <a:ext cx="10682746" cy="958650"/>
          </a:xfrm>
        </p:spPr>
        <p:txBody>
          <a:bodyPr>
            <a:normAutofit/>
          </a:bodyPr>
          <a:lstStyle/>
          <a:p>
            <a:r>
              <a:rPr lang="en-US" dirty="0"/>
              <a:t>Virtual Reality</a:t>
            </a:r>
          </a:p>
        </p:txBody>
      </p:sp>
      <p:sp>
        <p:nvSpPr>
          <p:cNvPr id="3" name="Content Placeholder 2">
            <a:extLst>
              <a:ext uri="{FF2B5EF4-FFF2-40B4-BE49-F238E27FC236}">
                <a16:creationId xmlns:a16="http://schemas.microsoft.com/office/drawing/2014/main" id="{664FD6E8-AA96-D309-E824-6BDE4BD5F431}"/>
              </a:ext>
            </a:extLst>
          </p:cNvPr>
          <p:cNvSpPr>
            <a:spLocks noGrp="1"/>
          </p:cNvSpPr>
          <p:nvPr>
            <p:ph idx="1"/>
          </p:nvPr>
        </p:nvSpPr>
        <p:spPr>
          <a:xfrm>
            <a:off x="3732904" y="1447800"/>
            <a:ext cx="7936565" cy="4095604"/>
          </a:xfrm>
        </p:spPr>
        <p:txBody>
          <a:bodyPr/>
          <a:lstStyle/>
          <a:p>
            <a:r>
              <a:rPr lang="en-US" sz="1800" dirty="0">
                <a:latin typeface="Calibri" panose="020F0502020204030204" pitchFamily="34" charset="0"/>
                <a:ea typeface="Calibri" panose="020F0502020204030204" pitchFamily="34" charset="0"/>
                <a:cs typeface="Calibri" panose="020F0502020204030204" pitchFamily="34" charset="0"/>
              </a:rPr>
              <a:t>Decreased negative emotional responses to virtual food and body shape. Significantly more attractive therapy to young adults and teens; decreased loss to f/u. </a:t>
            </a:r>
          </a:p>
          <a:p>
            <a:r>
              <a:rPr lang="en-US" sz="1800" dirty="0">
                <a:latin typeface="Calibri" panose="020F0502020204030204" pitchFamily="34" charset="0"/>
                <a:ea typeface="Calibri" panose="020F0502020204030204" pitchFamily="34" charset="0"/>
                <a:cs typeface="Calibri" panose="020F0502020204030204" pitchFamily="34" charset="0"/>
              </a:rPr>
              <a:t>Large decrease in frequency of binges and situationally induced body dissatisfaction compared to controls</a:t>
            </a:r>
          </a:p>
          <a:p>
            <a:r>
              <a:rPr lang="en-US" sz="1800" dirty="0">
                <a:latin typeface="Calibri" panose="020F0502020204030204" pitchFamily="34" charset="0"/>
                <a:ea typeface="Calibri" panose="020F0502020204030204" pitchFamily="34" charset="0"/>
                <a:cs typeface="Calibri" panose="020F0502020204030204" pitchFamily="34" charset="0"/>
              </a:rPr>
              <a:t>BE: Abstinence from binge eating episodes 53% in VR and 25% in CBT group BED: Abstinence from purging 75% of in VR group and 31.5% of CBT group</a:t>
            </a:r>
          </a:p>
          <a:p>
            <a:r>
              <a:rPr lang="en-US" sz="1800" dirty="0">
                <a:latin typeface="Calibri" panose="020F0502020204030204" pitchFamily="34" charset="0"/>
                <a:ea typeface="Calibri" panose="020F0502020204030204" pitchFamily="34" charset="0"/>
                <a:cs typeface="Calibri" panose="020F0502020204030204" pitchFamily="34" charset="0"/>
              </a:rPr>
              <a:t>Can enhance assessment, psychometric testing, identification of triggers, and exposure, experiential and/or CBT treatment.</a:t>
            </a:r>
          </a:p>
          <a:p>
            <a:r>
              <a:rPr lang="en-US" sz="1800" dirty="0">
                <a:latin typeface="Calibri" panose="020F0502020204030204" pitchFamily="34" charset="0"/>
                <a:ea typeface="Calibri" panose="020F0502020204030204" pitchFamily="34" charset="0"/>
                <a:cs typeface="Calibri" panose="020F0502020204030204" pitchFamily="34" charset="0"/>
              </a:rPr>
              <a:t>Improved efficacy in treating fear of gaining weight and reducing body image disturbances in AN.</a:t>
            </a:r>
          </a:p>
          <a:p>
            <a:r>
              <a:rPr lang="en-US" sz="1800" b="1" i="1" dirty="0">
                <a:latin typeface="Calibri" panose="020F0502020204030204" pitchFamily="34" charset="0"/>
                <a:ea typeface="Calibri" panose="020F0502020204030204" pitchFamily="34" charset="0"/>
                <a:cs typeface="Calibri" panose="020F0502020204030204" pitchFamily="34" charset="0"/>
              </a:rPr>
              <a:t>“VR seems to be a new approach to the treatment of ED that should be considered in any multifaceted ED treatment program.”</a:t>
            </a:r>
          </a:p>
          <a:p>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57B8A43-D6B9-8025-272C-35E6B3723B31}"/>
              </a:ext>
            </a:extLst>
          </p:cNvPr>
          <p:cNvSpPr txBox="1"/>
          <p:nvPr/>
        </p:nvSpPr>
        <p:spPr>
          <a:xfrm>
            <a:off x="1964764" y="6373409"/>
            <a:ext cx="7701147" cy="307777"/>
          </a:xfrm>
          <a:prstGeom prst="rect">
            <a:avLst/>
          </a:prstGeom>
          <a:noFill/>
        </p:spPr>
        <p:txBody>
          <a:bodyPr wrap="none" rtlCol="0">
            <a:spAutoFit/>
          </a:bodyPr>
          <a:lstStyle/>
          <a:p>
            <a:r>
              <a:rPr lang="en-US" sz="1400" dirty="0" err="1"/>
              <a:t>Clus</a:t>
            </a:r>
            <a:r>
              <a:rPr lang="en-US" sz="1400" dirty="0"/>
              <a:t> 2018, Lowe 2021, Ferrer-Garcia 2019, Carvalho 2015, Porras-Garcia 2021, </a:t>
            </a:r>
            <a:r>
              <a:rPr lang="en-US" sz="1400" dirty="0" err="1"/>
              <a:t>Zakers</a:t>
            </a:r>
            <a:r>
              <a:rPr lang="en-US" sz="1400" dirty="0"/>
              <a:t> 2023</a:t>
            </a:r>
          </a:p>
        </p:txBody>
      </p:sp>
      <p:pic>
        <p:nvPicPr>
          <p:cNvPr id="6" name="Picture 5" descr="A person wearing a virtual reality headset">
            <a:extLst>
              <a:ext uri="{FF2B5EF4-FFF2-40B4-BE49-F238E27FC236}">
                <a16:creationId xmlns:a16="http://schemas.microsoft.com/office/drawing/2014/main" id="{DDA8F0A9-8EDC-C746-32CC-88B24BE20A2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0136" y="1781102"/>
            <a:ext cx="2429256" cy="3429000"/>
          </a:xfrm>
          <a:prstGeom prst="rect">
            <a:avLst/>
          </a:prstGeom>
        </p:spPr>
      </p:pic>
    </p:spTree>
    <p:extLst>
      <p:ext uri="{BB962C8B-B14F-4D97-AF65-F5344CB8AC3E}">
        <p14:creationId xmlns:p14="http://schemas.microsoft.com/office/powerpoint/2010/main" val="13861744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93A2-A288-C72C-A0A7-06F922DD3FA2}"/>
              </a:ext>
            </a:extLst>
          </p:cNvPr>
          <p:cNvSpPr>
            <a:spLocks noGrp="1"/>
          </p:cNvSpPr>
          <p:nvPr>
            <p:ph type="title"/>
          </p:nvPr>
        </p:nvSpPr>
        <p:spPr>
          <a:xfrm>
            <a:off x="440573" y="319629"/>
            <a:ext cx="10682746" cy="958650"/>
          </a:xfrm>
        </p:spPr>
        <p:txBody>
          <a:bodyPr/>
          <a:lstStyle/>
          <a:p>
            <a:r>
              <a:rPr lang="en-US" sz="3200" dirty="0"/>
              <a:t>Biofeedback (BF), Neurofeedback (NF),  Massage</a:t>
            </a:r>
          </a:p>
        </p:txBody>
      </p:sp>
      <p:sp>
        <p:nvSpPr>
          <p:cNvPr id="3" name="Content Placeholder 2">
            <a:extLst>
              <a:ext uri="{FF2B5EF4-FFF2-40B4-BE49-F238E27FC236}">
                <a16:creationId xmlns:a16="http://schemas.microsoft.com/office/drawing/2014/main" id="{13043DFC-D246-E137-ED77-2F42A922522D}"/>
              </a:ext>
            </a:extLst>
          </p:cNvPr>
          <p:cNvSpPr>
            <a:spLocks noGrp="1"/>
          </p:cNvSpPr>
          <p:nvPr>
            <p:ph idx="1"/>
          </p:nvPr>
        </p:nvSpPr>
        <p:spPr>
          <a:xfrm>
            <a:off x="5389459" y="1567933"/>
            <a:ext cx="6336365" cy="4095604"/>
          </a:xfrm>
        </p:spPr>
        <p:txBody>
          <a:bodyPr/>
          <a:lstStyle/>
          <a:p>
            <a:r>
              <a:rPr lang="en-US" sz="1600" b="1" dirty="0">
                <a:latin typeface="Calibri" panose="020F0502020204030204" pitchFamily="34" charset="0"/>
                <a:ea typeface="Calibri" panose="020F0502020204030204" pitchFamily="34" charset="0"/>
                <a:cs typeface="Calibri" panose="020F0502020204030204" pitchFamily="34" charset="0"/>
              </a:rPr>
              <a:t>Biofeedback and Neurofeedback</a:t>
            </a:r>
          </a:p>
          <a:p>
            <a:pPr lvl="1"/>
            <a:r>
              <a:rPr lang="en-US" sz="1600" u="sng" dirty="0" err="1">
                <a:latin typeface="Calibri" panose="020F0502020204030204" pitchFamily="34" charset="0"/>
                <a:ea typeface="Calibri" panose="020F0502020204030204" pitchFamily="34" charset="0"/>
                <a:cs typeface="Calibri" panose="020F0502020204030204" pitchFamily="34" charset="0"/>
              </a:rPr>
              <a:t>Imperatori</a:t>
            </a:r>
            <a:r>
              <a:rPr lang="en-US" sz="1600" u="sng" dirty="0">
                <a:latin typeface="Calibri" panose="020F0502020204030204" pitchFamily="34" charset="0"/>
                <a:ea typeface="Calibri" panose="020F0502020204030204" pitchFamily="34" charset="0"/>
                <a:cs typeface="Calibri" panose="020F0502020204030204" pitchFamily="34" charset="0"/>
              </a:rPr>
              <a:t> 2018</a:t>
            </a:r>
            <a:r>
              <a:rPr lang="en-US" sz="1600" dirty="0">
                <a:latin typeface="Calibri" panose="020F0502020204030204" pitchFamily="34" charset="0"/>
                <a:ea typeface="Calibri" panose="020F0502020204030204" pitchFamily="34" charset="0"/>
                <a:cs typeface="Calibri" panose="020F0502020204030204" pitchFamily="34" charset="0"/>
              </a:rPr>
              <a:t>: BF and NF could help with food cravings, rumination; no changes in body image perception </a:t>
            </a:r>
          </a:p>
          <a:p>
            <a:pPr lvl="1"/>
            <a:r>
              <a:rPr lang="en-US" sz="1600" u="sng" dirty="0">
                <a:latin typeface="Calibri" panose="020F0502020204030204" pitchFamily="34" charset="0"/>
                <a:ea typeface="Calibri" panose="020F0502020204030204" pitchFamily="34" charset="0"/>
                <a:cs typeface="Calibri" panose="020F0502020204030204" pitchFamily="34" charset="0"/>
              </a:rPr>
              <a:t>Kohl 2019</a:t>
            </a:r>
            <a:r>
              <a:rPr lang="en-US" sz="1600" dirty="0">
                <a:latin typeface="Calibri" panose="020F0502020204030204" pitchFamily="34" charset="0"/>
                <a:ea typeface="Calibri" panose="020F0502020204030204" pitchFamily="34" charset="0"/>
                <a:cs typeface="Calibri" panose="020F0502020204030204" pitchFamily="34" charset="0"/>
              </a:rPr>
              <a:t>: FMRI and neurofeedback: Increase in dorsolateral prefrontal cortex activity. Positive effects on eating behaviors after a single day.</a:t>
            </a:r>
          </a:p>
          <a:p>
            <a:r>
              <a:rPr lang="en-US" sz="1600" b="1" dirty="0">
                <a:latin typeface="Calibri" panose="020F0502020204030204" pitchFamily="34" charset="0"/>
                <a:ea typeface="Calibri" panose="020F0502020204030204" pitchFamily="34" charset="0"/>
                <a:cs typeface="Calibri" panose="020F0502020204030204" pitchFamily="34" charset="0"/>
              </a:rPr>
              <a:t>Massage</a:t>
            </a:r>
          </a:p>
          <a:p>
            <a:pPr lvl="1"/>
            <a:r>
              <a:rPr lang="en-US" sz="1600" u="sng" dirty="0">
                <a:latin typeface="Calibri" panose="020F0502020204030204" pitchFamily="34" charset="0"/>
                <a:ea typeface="Calibri" panose="020F0502020204030204" pitchFamily="34" charset="0"/>
                <a:cs typeface="Calibri" panose="020F0502020204030204" pitchFamily="34" charset="0"/>
              </a:rPr>
              <a:t>Field 1998, Hart 2001</a:t>
            </a:r>
            <a:r>
              <a:rPr lang="en-US" sz="1600" dirty="0">
                <a:latin typeface="Calibri" panose="020F0502020204030204" pitchFamily="34" charset="0"/>
                <a:ea typeface="Calibri" panose="020F0502020204030204" pitchFamily="34" charset="0"/>
                <a:cs typeface="Calibri" panose="020F0502020204030204" pitchFamily="34" charset="0"/>
              </a:rPr>
              <a:t>: Immediate effects - improved mood, lower anxiety and cortisol level. Long-term - improved eating disorder attitudes on the EDI (eating disorder inventory)</a:t>
            </a:r>
          </a:p>
          <a:p>
            <a:pPr lvl="1"/>
            <a:r>
              <a:rPr lang="en-US" sz="1600" u="sng" dirty="0" err="1">
                <a:latin typeface="Calibri" panose="020F0502020204030204" pitchFamily="34" charset="0"/>
                <a:ea typeface="Calibri" panose="020F0502020204030204" pitchFamily="34" charset="0"/>
                <a:cs typeface="Calibri" panose="020F0502020204030204" pitchFamily="34" charset="0"/>
              </a:rPr>
              <a:t>Zakers</a:t>
            </a:r>
            <a:r>
              <a:rPr lang="en-US" sz="1600" u="sng" dirty="0">
                <a:latin typeface="Calibri" panose="020F0502020204030204" pitchFamily="34" charset="0"/>
                <a:ea typeface="Calibri" panose="020F0502020204030204" pitchFamily="34" charset="0"/>
                <a:cs typeface="Calibri" panose="020F0502020204030204" pitchFamily="34" charset="0"/>
              </a:rPr>
              <a:t> 2023:</a:t>
            </a:r>
            <a:r>
              <a:rPr lang="en-US" sz="1600" b="1" dirty="0">
                <a:latin typeface="Calibri" panose="020F0502020204030204" pitchFamily="34" charset="0"/>
                <a:ea typeface="Calibri" panose="020F0502020204030204" pitchFamily="34" charset="0"/>
                <a:cs typeface="Calibri" panose="020F0502020204030204" pitchFamily="34" charset="0"/>
              </a:rPr>
              <a:t> </a:t>
            </a:r>
            <a:r>
              <a:rPr lang="en-US" sz="1600" b="1" i="1" dirty="0">
                <a:latin typeface="Calibri" panose="020F0502020204030204" pitchFamily="34" charset="0"/>
                <a:ea typeface="Calibri" panose="020F0502020204030204" pitchFamily="34" charset="0"/>
                <a:cs typeface="Calibri" panose="020F0502020204030204" pitchFamily="34" charset="0"/>
              </a:rPr>
              <a:t>“Interventions that allow a strong therapeutic alliance to form, could be a beneficial healing adjunct therapy for patients with AN, especially in an inpatient setting, where the necessity of enforcing behavioral change makes the relationship between the medical practitioners and the sufferers of AN often challenging and complex</a:t>
            </a:r>
            <a:r>
              <a:rPr lang="en-US" sz="1600" b="1" dirty="0">
                <a:latin typeface="Calibri" panose="020F0502020204030204" pitchFamily="34" charset="0"/>
                <a:ea typeface="Calibri" panose="020F0502020204030204" pitchFamily="34" charset="0"/>
                <a:cs typeface="Calibri" panose="020F0502020204030204" pitchFamily="34" charset="0"/>
              </a:rPr>
              <a:t>.”</a:t>
            </a:r>
          </a:p>
          <a:p>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en-US" sz="28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diagram of a computer&#10;&#10;Description automatically generated">
            <a:extLst>
              <a:ext uri="{FF2B5EF4-FFF2-40B4-BE49-F238E27FC236}">
                <a16:creationId xmlns:a16="http://schemas.microsoft.com/office/drawing/2014/main" id="{FAF3C9D3-8FA9-0ECE-A0BC-DF712339B582}"/>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57853" y="1504358"/>
            <a:ext cx="3553032" cy="2091063"/>
          </a:xfrm>
          <a:prstGeom prst="rect">
            <a:avLst/>
          </a:prstGeom>
        </p:spPr>
      </p:pic>
      <p:sp>
        <p:nvSpPr>
          <p:cNvPr id="7" name="TextBox 6">
            <a:extLst>
              <a:ext uri="{FF2B5EF4-FFF2-40B4-BE49-F238E27FC236}">
                <a16:creationId xmlns:a16="http://schemas.microsoft.com/office/drawing/2014/main" id="{A1B021CB-B362-467F-F9AF-071905D7B63E}"/>
              </a:ext>
            </a:extLst>
          </p:cNvPr>
          <p:cNvSpPr txBox="1"/>
          <p:nvPr/>
        </p:nvSpPr>
        <p:spPr>
          <a:xfrm>
            <a:off x="1151301" y="3689929"/>
            <a:ext cx="3288792" cy="230832"/>
          </a:xfrm>
          <a:prstGeom prst="rect">
            <a:avLst/>
          </a:prstGeom>
          <a:noFill/>
        </p:spPr>
        <p:txBody>
          <a:bodyPr wrap="square" rtlCol="0">
            <a:spAutoFit/>
          </a:bodyPr>
          <a:lstStyle/>
          <a:p>
            <a:r>
              <a:rPr lang="en-US" sz="900" dirty="0">
                <a:hlinkClick r:id="rId3" tooltip="https://www.frontiersin.org/articles/10.3389/fnhum.2020.00192/full"/>
              </a:rPr>
              <a:t>This Photo</a:t>
            </a:r>
            <a:r>
              <a:rPr lang="en-US" sz="900" dirty="0"/>
              <a:t> by Unknown Author is licensed under </a:t>
            </a:r>
            <a:r>
              <a:rPr lang="en-US" sz="900" dirty="0">
                <a:hlinkClick r:id="rId4" tooltip="https://creativecommons.org/licenses/by/3.0/"/>
              </a:rPr>
              <a:t>CC BY</a:t>
            </a:r>
            <a:endParaRPr lang="en-US" sz="900" dirty="0"/>
          </a:p>
        </p:txBody>
      </p:sp>
      <p:pic>
        <p:nvPicPr>
          <p:cNvPr id="9" name="Picture 8" descr="A person getting a massage">
            <a:extLst>
              <a:ext uri="{FF2B5EF4-FFF2-40B4-BE49-F238E27FC236}">
                <a16:creationId xmlns:a16="http://schemas.microsoft.com/office/drawing/2014/main" id="{29200D49-EE33-CA99-B015-FD08F554A2DD}"/>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459" b="20118"/>
          <a:stretch/>
        </p:blipFill>
        <p:spPr>
          <a:xfrm>
            <a:off x="1151301" y="4038600"/>
            <a:ext cx="3366135" cy="2373349"/>
          </a:xfrm>
          <a:prstGeom prst="rect">
            <a:avLst/>
          </a:prstGeom>
        </p:spPr>
      </p:pic>
    </p:spTree>
    <p:extLst>
      <p:ext uri="{BB962C8B-B14F-4D97-AF65-F5344CB8AC3E}">
        <p14:creationId xmlns:p14="http://schemas.microsoft.com/office/powerpoint/2010/main" val="6177235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23082-701A-1219-3C3A-F6EDA5955826}"/>
              </a:ext>
            </a:extLst>
          </p:cNvPr>
          <p:cNvSpPr>
            <a:spLocks noGrp="1"/>
          </p:cNvSpPr>
          <p:nvPr>
            <p:ph type="title"/>
          </p:nvPr>
        </p:nvSpPr>
        <p:spPr>
          <a:xfrm>
            <a:off x="257099" y="346672"/>
            <a:ext cx="10682746" cy="958650"/>
          </a:xfrm>
        </p:spPr>
        <p:txBody>
          <a:bodyPr/>
          <a:lstStyle/>
          <a:p>
            <a:r>
              <a:rPr lang="en-US" sz="3600" dirty="0"/>
              <a:t>Expressive Therapies</a:t>
            </a:r>
          </a:p>
        </p:txBody>
      </p:sp>
      <p:pic>
        <p:nvPicPr>
          <p:cNvPr id="9" name="Content Placeholder 8">
            <a:extLst>
              <a:ext uri="{FF2B5EF4-FFF2-40B4-BE49-F238E27FC236}">
                <a16:creationId xmlns:a16="http://schemas.microsoft.com/office/drawing/2014/main" id="{30BEC3D6-F149-D051-9DF8-8C5193C8907A}"/>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299142" y="5065787"/>
            <a:ext cx="2157187" cy="1307961"/>
          </a:xfrm>
        </p:spPr>
      </p:pic>
      <p:sp>
        <p:nvSpPr>
          <p:cNvPr id="6" name="TextBox 5">
            <a:extLst>
              <a:ext uri="{FF2B5EF4-FFF2-40B4-BE49-F238E27FC236}">
                <a16:creationId xmlns:a16="http://schemas.microsoft.com/office/drawing/2014/main" id="{CE9A1651-0134-A75C-FDC2-36B0F1CB044C}"/>
              </a:ext>
            </a:extLst>
          </p:cNvPr>
          <p:cNvSpPr txBox="1"/>
          <p:nvPr/>
        </p:nvSpPr>
        <p:spPr>
          <a:xfrm>
            <a:off x="3158991" y="1111050"/>
            <a:ext cx="8613604" cy="4801314"/>
          </a:xfrm>
          <a:prstGeom prst="rect">
            <a:avLst/>
          </a:prstGeom>
          <a:noFill/>
        </p:spPr>
        <p:txBody>
          <a:bodyPr wrap="square" rtlCol="0">
            <a:spAutoFit/>
          </a:bodyPr>
          <a:lstStyle/>
          <a:p>
            <a:pPr>
              <a:spcBef>
                <a:spcPts val="0"/>
              </a:spcBef>
            </a:pPr>
            <a:r>
              <a:rPr lang="en-US" sz="1700" b="1" dirty="0">
                <a:latin typeface="Calibri" panose="020F0502020204030204" pitchFamily="34" charset="0"/>
                <a:ea typeface="Calibri" panose="020F0502020204030204" pitchFamily="34" charset="0"/>
                <a:cs typeface="Calibri" panose="020F0502020204030204" pitchFamily="34" charset="0"/>
              </a:rPr>
              <a:t>Music Therapy and Music Medicine</a:t>
            </a:r>
          </a:p>
          <a:p>
            <a:pPr>
              <a:spcBef>
                <a:spcPts val="0"/>
              </a:spcBef>
            </a:pPr>
            <a:r>
              <a:rPr lang="en-US" sz="1700" u="sng" dirty="0">
                <a:latin typeface="Calibri" panose="020F0502020204030204" pitchFamily="34" charset="0"/>
                <a:ea typeface="Calibri" panose="020F0502020204030204" pitchFamily="34" charset="0"/>
                <a:cs typeface="Calibri" panose="020F0502020204030204" pitchFamily="34" charset="0"/>
              </a:rPr>
              <a:t>Testa 2020</a:t>
            </a:r>
            <a:r>
              <a:rPr lang="en-US" sz="1700" dirty="0">
                <a:latin typeface="Calibri" panose="020F0502020204030204" pitchFamily="34" charset="0"/>
                <a:ea typeface="Calibri" panose="020F0502020204030204" pitchFamily="34" charset="0"/>
                <a:cs typeface="Calibri" panose="020F0502020204030204" pitchFamily="34" charset="0"/>
              </a:rPr>
              <a:t>: Recommend listening to classical music, group singing, vodcasts, songwriting, sessions with a Body Monochord. Avoid music videos - reinforces preoccupation with physical appearance. Songwriting with music therapists is the most helpful due to its ability to elicit issues not revealed to the therapeutic team</a:t>
            </a:r>
          </a:p>
          <a:p>
            <a:pPr>
              <a:spcBef>
                <a:spcPts val="0"/>
              </a:spcBef>
            </a:pPr>
            <a:r>
              <a:rPr lang="en-US" sz="1700" b="1" dirty="0">
                <a:latin typeface="Calibri" panose="020F0502020204030204" pitchFamily="34" charset="0"/>
                <a:ea typeface="Calibri" panose="020F0502020204030204" pitchFamily="34" charset="0"/>
                <a:cs typeface="Calibri" panose="020F0502020204030204" pitchFamily="34" charset="0"/>
              </a:rPr>
              <a:t>Art Therapy</a:t>
            </a:r>
          </a:p>
          <a:p>
            <a:pPr>
              <a:spcBef>
                <a:spcPts val="0"/>
              </a:spcBef>
            </a:pPr>
            <a:r>
              <a:rPr lang="en-US" sz="1700" u="sng" dirty="0">
                <a:latin typeface="Calibri" panose="020F0502020204030204" pitchFamily="34" charset="0"/>
                <a:ea typeface="Calibri" panose="020F0502020204030204" pitchFamily="34" charset="0"/>
                <a:cs typeface="Calibri" panose="020F0502020204030204" pitchFamily="34" charset="0"/>
              </a:rPr>
              <a:t>Griffin 2021</a:t>
            </a:r>
            <a:r>
              <a:rPr lang="en-US" sz="1700" dirty="0">
                <a:latin typeface="Calibri" panose="020F0502020204030204" pitchFamily="34" charset="0"/>
                <a:ea typeface="Calibri" panose="020F0502020204030204" pitchFamily="34" charset="0"/>
                <a:cs typeface="Calibri" panose="020F0502020204030204" pitchFamily="34" charset="0"/>
              </a:rPr>
              <a:t>: No RCT in support</a:t>
            </a:r>
          </a:p>
          <a:p>
            <a:pPr>
              <a:spcBef>
                <a:spcPts val="0"/>
              </a:spcBef>
            </a:pPr>
            <a:r>
              <a:rPr lang="en-US" sz="1700" b="1" dirty="0">
                <a:latin typeface="Calibri" panose="020F0502020204030204" pitchFamily="34" charset="0"/>
                <a:ea typeface="Calibri" panose="020F0502020204030204" pitchFamily="34" charset="0"/>
                <a:cs typeface="Calibri" panose="020F0502020204030204" pitchFamily="34" charset="0"/>
              </a:rPr>
              <a:t>Music, Art Therapy and CBT</a:t>
            </a:r>
          </a:p>
          <a:p>
            <a:pPr>
              <a:spcBef>
                <a:spcPts val="0"/>
              </a:spcBef>
            </a:pPr>
            <a:r>
              <a:rPr lang="en-US" sz="1700" u="sng" dirty="0">
                <a:latin typeface="Calibri" panose="020F0502020204030204" pitchFamily="34" charset="0"/>
                <a:ea typeface="Calibri" panose="020F0502020204030204" pitchFamily="34" charset="0"/>
                <a:cs typeface="Calibri" panose="020F0502020204030204" pitchFamily="34" charset="0"/>
              </a:rPr>
              <a:t>Wang 2021</a:t>
            </a:r>
            <a:r>
              <a:rPr lang="en-US" sz="1700" dirty="0">
                <a:latin typeface="Calibri" panose="020F0502020204030204" pitchFamily="34" charset="0"/>
                <a:ea typeface="Calibri" panose="020F0502020204030204" pitchFamily="34" charset="0"/>
                <a:cs typeface="Calibri" panose="020F0502020204030204" pitchFamily="34" charset="0"/>
              </a:rPr>
              <a:t>: Improved depression and anxiety, helped establish correct cognition regarding food, body shape, weight. Promising results but unclear if can separate the effects of CBT and Arts</a:t>
            </a:r>
          </a:p>
          <a:p>
            <a:pPr>
              <a:spcBef>
                <a:spcPts val="0"/>
              </a:spcBef>
            </a:pPr>
            <a:r>
              <a:rPr lang="en-US" sz="1700" b="1" dirty="0">
                <a:latin typeface="Calibri" panose="020F0502020204030204" pitchFamily="34" charset="0"/>
                <a:ea typeface="Calibri" panose="020F0502020204030204" pitchFamily="34" charset="0"/>
                <a:cs typeface="Calibri" panose="020F0502020204030204" pitchFamily="34" charset="0"/>
              </a:rPr>
              <a:t>Dance therapy</a:t>
            </a:r>
          </a:p>
          <a:p>
            <a:pPr>
              <a:spcBef>
                <a:spcPts val="0"/>
              </a:spcBef>
            </a:pPr>
            <a:r>
              <a:rPr lang="en-US" sz="1700" u="sng" dirty="0" err="1">
                <a:latin typeface="Calibri" panose="020F0502020204030204" pitchFamily="34" charset="0"/>
                <a:ea typeface="Calibri" panose="020F0502020204030204" pitchFamily="34" charset="0"/>
                <a:cs typeface="Calibri" panose="020F0502020204030204" pitchFamily="34" charset="0"/>
              </a:rPr>
              <a:t>Savidacki</a:t>
            </a:r>
            <a:r>
              <a:rPr lang="en-US" sz="1700" u="sng" dirty="0">
                <a:latin typeface="Calibri" panose="020F0502020204030204" pitchFamily="34" charset="0"/>
                <a:ea typeface="Calibri" panose="020F0502020204030204" pitchFamily="34" charset="0"/>
                <a:cs typeface="Calibri" panose="020F0502020204030204" pitchFamily="34" charset="0"/>
              </a:rPr>
              <a:t> 2020</a:t>
            </a:r>
            <a:r>
              <a:rPr lang="en-US" sz="1700" dirty="0">
                <a:latin typeface="Calibri" panose="020F0502020204030204" pitchFamily="34" charset="0"/>
                <a:ea typeface="Calibri" panose="020F0502020204030204" pitchFamily="34" charset="0"/>
                <a:cs typeface="Calibri" panose="020F0502020204030204" pitchFamily="34" charset="0"/>
              </a:rPr>
              <a:t>: Improved mood states and body image. No difference in alexithymia</a:t>
            </a:r>
          </a:p>
          <a:p>
            <a:pPr>
              <a:spcBef>
                <a:spcPts val="0"/>
              </a:spcBef>
            </a:pPr>
            <a:r>
              <a:rPr lang="en-US" sz="1700" b="1" dirty="0">
                <a:latin typeface="Calibri" panose="020F0502020204030204" pitchFamily="34" charset="0"/>
                <a:ea typeface="Calibri" panose="020F0502020204030204" pitchFamily="34" charset="0"/>
                <a:cs typeface="Calibri" panose="020F0502020204030204" pitchFamily="34" charset="0"/>
              </a:rPr>
              <a:t>Movement</a:t>
            </a:r>
            <a:r>
              <a:rPr lang="en-US" sz="1700" dirty="0">
                <a:latin typeface="Calibri" panose="020F0502020204030204" pitchFamily="34" charset="0"/>
                <a:ea typeface="Calibri" panose="020F0502020204030204" pitchFamily="34" charset="0"/>
                <a:cs typeface="Calibri" panose="020F0502020204030204" pitchFamily="34" charset="0"/>
              </a:rPr>
              <a:t> </a:t>
            </a:r>
          </a:p>
          <a:p>
            <a:pPr>
              <a:spcBef>
                <a:spcPts val="0"/>
              </a:spcBef>
            </a:pPr>
            <a:r>
              <a:rPr lang="en-US" sz="1700" u="sng" dirty="0" err="1">
                <a:latin typeface="Calibri" panose="020F0502020204030204" pitchFamily="34" charset="0"/>
                <a:ea typeface="Calibri" panose="020F0502020204030204" pitchFamily="34" charset="0"/>
                <a:cs typeface="Calibri" panose="020F0502020204030204" pitchFamily="34" charset="0"/>
              </a:rPr>
              <a:t>Vancamfort</a:t>
            </a:r>
            <a:r>
              <a:rPr lang="en-US" sz="1700" u="sng" dirty="0">
                <a:latin typeface="Calibri" panose="020F0502020204030204" pitchFamily="34" charset="0"/>
                <a:ea typeface="Calibri" panose="020F0502020204030204" pitchFamily="34" charset="0"/>
                <a:cs typeface="Calibri" panose="020F0502020204030204" pitchFamily="34" charset="0"/>
              </a:rPr>
              <a:t> 2013</a:t>
            </a:r>
            <a:r>
              <a:rPr lang="en-US" sz="1700" dirty="0">
                <a:latin typeface="Calibri" panose="020F0502020204030204" pitchFamily="34" charset="0"/>
                <a:ea typeface="Calibri" panose="020F0502020204030204" pitchFamily="34" charset="0"/>
                <a:cs typeface="Calibri" panose="020F0502020204030204" pitchFamily="34" charset="0"/>
              </a:rPr>
              <a:t>: Aerobic and resistance training increased muscle strength, BMI, body fat % in AN. Aerobic exercise improved eating pathology. Recommend with caution. PT supervision could diminish exercise related risks in certain ED patients</a:t>
            </a:r>
          </a:p>
          <a:p>
            <a:pPr>
              <a:spcBef>
                <a:spcPts val="0"/>
              </a:spcBef>
            </a:pPr>
            <a:endParaRPr lang="en-US" sz="1700" dirty="0">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descr="A person drawing on a piece of paper&#10;&#10;Description automatically generated">
            <a:extLst>
              <a:ext uri="{FF2B5EF4-FFF2-40B4-BE49-F238E27FC236}">
                <a16:creationId xmlns:a16="http://schemas.microsoft.com/office/drawing/2014/main" id="{8C253AB8-9B42-1483-B307-294438E081C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57200" y="1384807"/>
            <a:ext cx="2082634" cy="3035456"/>
          </a:xfrm>
          <a:prstGeom prst="rect">
            <a:avLst/>
          </a:prstGeom>
        </p:spPr>
      </p:pic>
      <p:sp>
        <p:nvSpPr>
          <p:cNvPr id="12" name="TextBox 11">
            <a:extLst>
              <a:ext uri="{FF2B5EF4-FFF2-40B4-BE49-F238E27FC236}">
                <a16:creationId xmlns:a16="http://schemas.microsoft.com/office/drawing/2014/main" id="{AFA97A0C-08C2-A67E-C890-6A6D48137655}"/>
              </a:ext>
            </a:extLst>
          </p:cNvPr>
          <p:cNvSpPr txBox="1"/>
          <p:nvPr/>
        </p:nvSpPr>
        <p:spPr>
          <a:xfrm>
            <a:off x="224790" y="4568262"/>
            <a:ext cx="2538489" cy="338554"/>
          </a:xfrm>
          <a:prstGeom prst="rect">
            <a:avLst/>
          </a:prstGeom>
          <a:noFill/>
        </p:spPr>
        <p:txBody>
          <a:bodyPr wrap="square" rtlCol="0">
            <a:spAutoFit/>
          </a:bodyPr>
          <a:lstStyle/>
          <a:p>
            <a:r>
              <a:rPr lang="en-US" sz="800" dirty="0">
                <a:hlinkClick r:id="rId7" tooltip="https://asiamd.com/tag/expressive-art-therapy/"/>
              </a:rPr>
              <a:t>This Photo</a:t>
            </a:r>
            <a:r>
              <a:rPr lang="en-US" sz="800" dirty="0"/>
              <a:t> by Unknown Author is licensed under </a:t>
            </a:r>
            <a:r>
              <a:rPr lang="en-US" sz="800" dirty="0">
                <a:hlinkClick r:id="rId8" tooltip="https://creativecommons.org/licenses/by-nc-nd/3.0/"/>
              </a:rPr>
              <a:t>CC BY-NC-ND</a:t>
            </a:r>
            <a:endParaRPr lang="en-US" sz="800" dirty="0"/>
          </a:p>
        </p:txBody>
      </p:sp>
    </p:spTree>
    <p:extLst>
      <p:ext uri="{BB962C8B-B14F-4D97-AF65-F5344CB8AC3E}">
        <p14:creationId xmlns:p14="http://schemas.microsoft.com/office/powerpoint/2010/main" val="20428743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8F01-25F9-E0A9-DB15-E489E8D10EC5}"/>
              </a:ext>
            </a:extLst>
          </p:cNvPr>
          <p:cNvSpPr>
            <a:spLocks noGrp="1"/>
          </p:cNvSpPr>
          <p:nvPr>
            <p:ph type="title"/>
          </p:nvPr>
        </p:nvSpPr>
        <p:spPr>
          <a:xfrm>
            <a:off x="465478" y="522026"/>
            <a:ext cx="10682746" cy="958650"/>
          </a:xfrm>
        </p:spPr>
        <p:txBody>
          <a:bodyPr/>
          <a:lstStyle/>
          <a:p>
            <a:r>
              <a:rPr lang="en-US" sz="2800" dirty="0"/>
              <a:t>Acupuncture, Bright Light Therapy, Spirituality and Religion</a:t>
            </a:r>
          </a:p>
        </p:txBody>
      </p:sp>
      <p:sp>
        <p:nvSpPr>
          <p:cNvPr id="3" name="Content Placeholder 2">
            <a:extLst>
              <a:ext uri="{FF2B5EF4-FFF2-40B4-BE49-F238E27FC236}">
                <a16:creationId xmlns:a16="http://schemas.microsoft.com/office/drawing/2014/main" id="{E5F1629C-C043-BEE0-8022-22C160F8D68C}"/>
              </a:ext>
            </a:extLst>
          </p:cNvPr>
          <p:cNvSpPr>
            <a:spLocks noGrp="1"/>
          </p:cNvSpPr>
          <p:nvPr>
            <p:ph idx="1"/>
          </p:nvPr>
        </p:nvSpPr>
        <p:spPr>
          <a:xfrm>
            <a:off x="4455243" y="1752600"/>
            <a:ext cx="6717365" cy="4095604"/>
          </a:xfrm>
        </p:spPr>
        <p:txBody>
          <a:bodyPr/>
          <a:lstStyle/>
          <a:p>
            <a:r>
              <a:rPr lang="en-US" sz="1700" b="1" dirty="0">
                <a:latin typeface="Calibri" panose="020F0502020204030204" pitchFamily="34" charset="0"/>
                <a:ea typeface="Calibri" panose="020F0502020204030204" pitchFamily="34" charset="0"/>
                <a:cs typeface="Calibri" panose="020F0502020204030204" pitchFamily="34" charset="0"/>
              </a:rPr>
              <a:t>Acupuncture</a:t>
            </a:r>
          </a:p>
          <a:p>
            <a:pPr lvl="1"/>
            <a:r>
              <a:rPr lang="en-US" sz="1700" u="sng" dirty="0">
                <a:latin typeface="Calibri" panose="020F0502020204030204" pitchFamily="34" charset="0"/>
                <a:ea typeface="Calibri" panose="020F0502020204030204" pitchFamily="34" charset="0"/>
                <a:cs typeface="Calibri" panose="020F0502020204030204" pitchFamily="34" charset="0"/>
              </a:rPr>
              <a:t>Fogarty 2010</a:t>
            </a:r>
            <a:r>
              <a:rPr lang="en-US" sz="1700" dirty="0">
                <a:latin typeface="Calibri" panose="020F0502020204030204" pitchFamily="34" charset="0"/>
                <a:ea typeface="Calibri" panose="020F0502020204030204" pitchFamily="34" charset="0"/>
                <a:cs typeface="Calibri" panose="020F0502020204030204" pitchFamily="34" charset="0"/>
              </a:rPr>
              <a:t>: Improves QoL, decreases anxiety (consider use pre-meals) and expression of perfectionism. No difference in empathy and therapeutic relationship with acupressure plus light massage</a:t>
            </a:r>
          </a:p>
          <a:p>
            <a:r>
              <a:rPr lang="en-US" sz="1700" b="1" dirty="0">
                <a:latin typeface="Calibri" panose="020F0502020204030204" pitchFamily="34" charset="0"/>
                <a:ea typeface="Calibri" panose="020F0502020204030204" pitchFamily="34" charset="0"/>
                <a:cs typeface="Calibri" panose="020F0502020204030204" pitchFamily="34" charset="0"/>
              </a:rPr>
              <a:t>Bright light therapy</a:t>
            </a:r>
            <a:endParaRPr lang="en-US" sz="1700" dirty="0">
              <a:latin typeface="Calibri" panose="020F0502020204030204" pitchFamily="34" charset="0"/>
              <a:ea typeface="Calibri" panose="020F0502020204030204" pitchFamily="34" charset="0"/>
              <a:cs typeface="Calibri" panose="020F0502020204030204" pitchFamily="34" charset="0"/>
            </a:endParaRPr>
          </a:p>
          <a:p>
            <a:pPr lvl="1"/>
            <a:r>
              <a:rPr lang="en-US" sz="1700" u="sng" dirty="0">
                <a:latin typeface="Calibri" panose="020F0502020204030204" pitchFamily="34" charset="0"/>
                <a:ea typeface="Calibri" panose="020F0502020204030204" pitchFamily="34" charset="0"/>
                <a:cs typeface="Calibri" panose="020F0502020204030204" pitchFamily="34" charset="0"/>
              </a:rPr>
              <a:t>Beauchamp 2016</a:t>
            </a:r>
            <a:r>
              <a:rPr lang="en-US" sz="1700" dirty="0">
                <a:latin typeface="Calibri" panose="020F0502020204030204" pitchFamily="34" charset="0"/>
                <a:ea typeface="Calibri" panose="020F0502020204030204" pitchFamily="34" charset="0"/>
                <a:cs typeface="Calibri" panose="020F0502020204030204" pitchFamily="34" charset="0"/>
              </a:rPr>
              <a:t>: Significant improvement in eating pathology and comorbid depressive symptoms for the treatment period regardless of type of ED. Unclear if effects persist once treatment ceases</a:t>
            </a:r>
          </a:p>
          <a:p>
            <a:r>
              <a:rPr lang="en-US" sz="1700" b="1" dirty="0">
                <a:latin typeface="Calibri" panose="020F0502020204030204" pitchFamily="34" charset="0"/>
                <a:ea typeface="Calibri" panose="020F0502020204030204" pitchFamily="34" charset="0"/>
                <a:cs typeface="Calibri" panose="020F0502020204030204" pitchFamily="34" charset="0"/>
              </a:rPr>
              <a:t>Spirituality and Religion </a:t>
            </a:r>
          </a:p>
          <a:p>
            <a:pPr lvl="1"/>
            <a:r>
              <a:rPr lang="en-US" sz="1700" u="sng" dirty="0" err="1">
                <a:latin typeface="Calibri" panose="020F0502020204030204" pitchFamily="34" charset="0"/>
                <a:ea typeface="Calibri" panose="020F0502020204030204" pitchFamily="34" charset="0"/>
                <a:cs typeface="Calibri" panose="020F0502020204030204" pitchFamily="34" charset="0"/>
              </a:rPr>
              <a:t>Akrawi</a:t>
            </a:r>
            <a:r>
              <a:rPr lang="en-US" sz="1700" u="sng" dirty="0">
                <a:latin typeface="Calibri" panose="020F0502020204030204" pitchFamily="34" charset="0"/>
                <a:ea typeface="Calibri" panose="020F0502020204030204" pitchFamily="34" charset="0"/>
                <a:cs typeface="Calibri" panose="020F0502020204030204" pitchFamily="34" charset="0"/>
              </a:rPr>
              <a:t> 2015</a:t>
            </a:r>
            <a:r>
              <a:rPr lang="en-US" sz="1700" dirty="0">
                <a:latin typeface="Calibri" panose="020F0502020204030204" pitchFamily="34" charset="0"/>
                <a:ea typeface="Calibri" panose="020F0502020204030204" pitchFamily="34" charset="0"/>
                <a:cs typeface="Calibri" panose="020F0502020204030204" pitchFamily="34" charset="0"/>
              </a:rPr>
              <a:t>: Lower levels of disordered eating, psychopathology and body image concerns with strong religious beliefs. Prayers and body-affirming religious readings effective as coping strategies.</a:t>
            </a:r>
          </a:p>
          <a:p>
            <a:pPr lvl="1"/>
            <a:r>
              <a:rPr lang="en-US" sz="1700" u="sng" dirty="0">
                <a:latin typeface="Calibri" panose="020F0502020204030204" pitchFamily="34" charset="0"/>
                <a:ea typeface="Calibri" panose="020F0502020204030204" pitchFamily="34" charset="0"/>
                <a:cs typeface="Calibri" panose="020F0502020204030204" pitchFamily="34" charset="0"/>
              </a:rPr>
              <a:t>Richards 2007</a:t>
            </a:r>
            <a:r>
              <a:rPr lang="en-US" sz="1700" dirty="0">
                <a:latin typeface="Calibri" panose="020F0502020204030204" pitchFamily="34" charset="0"/>
                <a:ea typeface="Calibri" panose="020F0502020204030204" pitchFamily="34" charset="0"/>
                <a:cs typeface="Calibri" panose="020F0502020204030204" pitchFamily="34" charset="0"/>
              </a:rPr>
              <a:t>: Significantly lower psychological disturbance, ED symptoms and higher spiritual wellbeing in the spirituality group</a:t>
            </a:r>
          </a:p>
          <a:p>
            <a:endParaRPr lang="en-US" sz="1700" dirty="0">
              <a:latin typeface="Calibri" panose="020F0502020204030204" pitchFamily="34" charset="0"/>
              <a:ea typeface="Calibri" panose="020F0502020204030204" pitchFamily="34" charset="0"/>
              <a:cs typeface="Calibri" panose="020F0502020204030204" pitchFamily="34" charset="0"/>
            </a:endParaRPr>
          </a:p>
          <a:p>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1E188758-1E10-B71D-FEE3-06A9622416BC}"/>
              </a:ext>
            </a:extLst>
          </p:cNvPr>
          <p:cNvPicPr>
            <a:picLocks noChangeAspect="1"/>
          </p:cNvPicPr>
          <p:nvPr/>
        </p:nvPicPr>
        <p:blipFill rotWithShape="1">
          <a:blip r:embed="rId3"/>
          <a:srcRect l="4419" t="39818" r="72521" b="12711"/>
          <a:stretch/>
        </p:blipFill>
        <p:spPr bwMode="auto">
          <a:xfrm>
            <a:off x="1381888" y="1392139"/>
            <a:ext cx="1511166" cy="194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group of stacked rocks">
            <a:extLst>
              <a:ext uri="{FF2B5EF4-FFF2-40B4-BE49-F238E27FC236}">
                <a16:creationId xmlns:a16="http://schemas.microsoft.com/office/drawing/2014/main" id="{3FB1CA86-8089-C489-443D-9369891FC5F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27746" y="3521557"/>
            <a:ext cx="3219450" cy="2143125"/>
          </a:xfrm>
          <a:prstGeom prst="rect">
            <a:avLst/>
          </a:prstGeom>
        </p:spPr>
      </p:pic>
    </p:spTree>
    <p:extLst>
      <p:ext uri="{BB962C8B-B14F-4D97-AF65-F5344CB8AC3E}">
        <p14:creationId xmlns:p14="http://schemas.microsoft.com/office/powerpoint/2010/main" val="1582136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C9AC7-7C9A-B712-E41C-48C981373A99}"/>
              </a:ext>
            </a:extLst>
          </p:cNvPr>
          <p:cNvSpPr>
            <a:spLocks noGrp="1"/>
          </p:cNvSpPr>
          <p:nvPr>
            <p:ph type="ctrTitle"/>
          </p:nvPr>
        </p:nvSpPr>
        <p:spPr/>
        <p:txBody>
          <a:bodyPr/>
          <a:lstStyle/>
          <a:p>
            <a:r>
              <a:rPr lang="en-US" dirty="0"/>
              <a:t>Disclosures</a:t>
            </a:r>
          </a:p>
        </p:txBody>
      </p:sp>
      <p:sp>
        <p:nvSpPr>
          <p:cNvPr id="3" name="Text Placeholder 2">
            <a:extLst>
              <a:ext uri="{FF2B5EF4-FFF2-40B4-BE49-F238E27FC236}">
                <a16:creationId xmlns:a16="http://schemas.microsoft.com/office/drawing/2014/main" id="{2EB9F763-BD2F-8FE8-3DED-2B3940ED7E57}"/>
              </a:ext>
            </a:extLst>
          </p:cNvPr>
          <p:cNvSpPr>
            <a:spLocks noGrp="1"/>
          </p:cNvSpPr>
          <p:nvPr>
            <p:ph type="body" sz="quarter" idx="12"/>
          </p:nvPr>
        </p:nvSpPr>
        <p:spPr/>
        <p:txBody>
          <a:bodyPr>
            <a:normAutofit/>
          </a:bodyPr>
          <a:lstStyle/>
          <a:p>
            <a:r>
              <a:rPr lang="en-US" sz="3200" dirty="0"/>
              <a:t>None</a:t>
            </a:r>
          </a:p>
        </p:txBody>
      </p:sp>
      <p:sp>
        <p:nvSpPr>
          <p:cNvPr id="4" name="Slide Number Placeholder 3">
            <a:extLst>
              <a:ext uri="{FF2B5EF4-FFF2-40B4-BE49-F238E27FC236}">
                <a16:creationId xmlns:a16="http://schemas.microsoft.com/office/drawing/2014/main" id="{3805EA80-F18B-38EC-2E03-0BADBF196874}"/>
              </a:ext>
            </a:extLst>
          </p:cNvPr>
          <p:cNvSpPr>
            <a:spLocks noGrp="1"/>
          </p:cNvSpPr>
          <p:nvPr>
            <p:ph type="sldNum" idx="4294967295"/>
          </p:nvPr>
        </p:nvSpPr>
        <p:spPr>
          <a:xfrm>
            <a:off x="11460163" y="6242050"/>
            <a:ext cx="731837" cy="523875"/>
          </a:xfrm>
          <a:prstGeom prst="rect">
            <a:avLst/>
          </a:prstGeom>
        </p:spPr>
        <p:txBody>
          <a:bodyPr/>
          <a:lstStyle/>
          <a:p>
            <a:pPr algn="r">
              <a:spcBef>
                <a:spcPts val="0"/>
              </a:spcBef>
              <a:spcAft>
                <a:spcPts val="0"/>
              </a:spcAft>
            </a:pPr>
            <a:fld id="{00000000-1234-1234-1234-123412341234}" type="slidenum">
              <a:rPr lang="en" smtClean="0"/>
              <a:pPr algn="r">
                <a:spcBef>
                  <a:spcPts val="0"/>
                </a:spcBef>
                <a:spcAft>
                  <a:spcPts val="0"/>
                </a:spcAft>
              </a:pPr>
              <a:t>7</a:t>
            </a:fld>
            <a:endParaRPr lang="en"/>
          </a:p>
        </p:txBody>
      </p:sp>
    </p:spTree>
    <p:extLst>
      <p:ext uri="{BB962C8B-B14F-4D97-AF65-F5344CB8AC3E}">
        <p14:creationId xmlns:p14="http://schemas.microsoft.com/office/powerpoint/2010/main" val="17671733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EEACE-4258-B1FD-816C-D8E775B28353}"/>
              </a:ext>
            </a:extLst>
          </p:cNvPr>
          <p:cNvSpPr>
            <a:spLocks noGrp="1"/>
          </p:cNvSpPr>
          <p:nvPr>
            <p:ph type="title"/>
          </p:nvPr>
        </p:nvSpPr>
        <p:spPr>
          <a:xfrm>
            <a:off x="533400" y="304800"/>
            <a:ext cx="10682746" cy="958650"/>
          </a:xfrm>
        </p:spPr>
        <p:txBody>
          <a:bodyPr/>
          <a:lstStyle/>
          <a:p>
            <a:r>
              <a:rPr lang="en-US" sz="4000" dirty="0"/>
              <a:t>Other Therapies</a:t>
            </a:r>
          </a:p>
        </p:txBody>
      </p:sp>
      <p:sp>
        <p:nvSpPr>
          <p:cNvPr id="3" name="Content Placeholder 2">
            <a:extLst>
              <a:ext uri="{FF2B5EF4-FFF2-40B4-BE49-F238E27FC236}">
                <a16:creationId xmlns:a16="http://schemas.microsoft.com/office/drawing/2014/main" id="{D873FAC7-DB49-AAD0-D168-DF4B2624AE64}"/>
              </a:ext>
            </a:extLst>
          </p:cNvPr>
          <p:cNvSpPr>
            <a:spLocks noGrp="1"/>
          </p:cNvSpPr>
          <p:nvPr>
            <p:ph idx="1"/>
          </p:nvPr>
        </p:nvSpPr>
        <p:spPr>
          <a:xfrm>
            <a:off x="750234" y="1381198"/>
            <a:ext cx="10691531" cy="4095604"/>
          </a:xfrm>
        </p:spPr>
        <p:txBody>
          <a:bodyPr/>
          <a:lstStyle/>
          <a:p>
            <a:r>
              <a:rPr lang="en-US" sz="1800" b="1" dirty="0">
                <a:latin typeface="Calibri" panose="020F0502020204030204" pitchFamily="34" charset="0"/>
                <a:ea typeface="Calibri" panose="020F0502020204030204" pitchFamily="34" charset="0"/>
                <a:cs typeface="Calibri" panose="020F0502020204030204" pitchFamily="34" charset="0"/>
              </a:rPr>
              <a:t>EMDR: </a:t>
            </a:r>
            <a:r>
              <a:rPr lang="en-US" sz="1800" u="sng" dirty="0">
                <a:latin typeface="Calibri" panose="020F0502020204030204" pitchFamily="34" charset="0"/>
                <a:ea typeface="Calibri" panose="020F0502020204030204" pitchFamily="34" charset="0"/>
                <a:cs typeface="Calibri" panose="020F0502020204030204" pitchFamily="34" charset="0"/>
              </a:rPr>
              <a:t>Balboa 2017:</a:t>
            </a:r>
            <a:r>
              <a:rPr lang="en-US" sz="1800" dirty="0">
                <a:latin typeface="Calibri" panose="020F0502020204030204" pitchFamily="34" charset="0"/>
                <a:ea typeface="Calibri" panose="020F0502020204030204" pitchFamily="34" charset="0"/>
                <a:cs typeface="Calibri" panose="020F0502020204030204" pitchFamily="34" charset="0"/>
              </a:rPr>
              <a:t> Positive effects even 1 year after follow up, but not enough evidence to support the efficacy of EMDR</a:t>
            </a:r>
          </a:p>
          <a:p>
            <a:r>
              <a:rPr lang="en-US" sz="1800" b="1" dirty="0">
                <a:latin typeface="Calibri" panose="020F0502020204030204" pitchFamily="34" charset="0"/>
                <a:ea typeface="Calibri" panose="020F0502020204030204" pitchFamily="34" charset="0"/>
                <a:cs typeface="Calibri" panose="020F0502020204030204" pitchFamily="34" charset="0"/>
              </a:rPr>
              <a:t>EFT vs CBT</a:t>
            </a:r>
          </a:p>
          <a:p>
            <a:pPr lvl="1"/>
            <a:r>
              <a:rPr lang="en-US" sz="1800" u="sng" dirty="0">
                <a:latin typeface="Calibri" panose="020F0502020204030204" pitchFamily="34" charset="0"/>
                <a:ea typeface="Calibri" panose="020F0502020204030204" pitchFamily="34" charset="0"/>
                <a:cs typeface="Calibri" panose="020F0502020204030204" pitchFamily="34" charset="0"/>
              </a:rPr>
              <a:t>Stapleton 2016</a:t>
            </a:r>
          </a:p>
          <a:p>
            <a:pPr lvl="2"/>
            <a:r>
              <a:rPr lang="en-US" sz="1800" dirty="0">
                <a:latin typeface="Calibri" panose="020F0502020204030204" pitchFamily="34" charset="0"/>
                <a:ea typeface="Calibri" panose="020F0502020204030204" pitchFamily="34" charset="0"/>
                <a:cs typeface="Calibri" panose="020F0502020204030204" pitchFamily="34" charset="0"/>
              </a:rPr>
              <a:t>Outcome data collected at baseline, post-intervention (8 week), and 6- and 12-mo follow-up. Overall, EFT and CBT demonstrated comparable efficacy in reducing food cravings, one’s responsiveness to food in the environment (power of food), and dietary restraint, with Cohen’s effect size values suggesting moderate to high practical significance for both interventions.</a:t>
            </a:r>
          </a:p>
          <a:p>
            <a:pPr lvl="2"/>
            <a:r>
              <a:rPr lang="en-US" sz="1800" dirty="0">
                <a:latin typeface="Calibri" panose="020F0502020204030204" pitchFamily="34" charset="0"/>
                <a:ea typeface="Calibri" panose="020F0502020204030204" pitchFamily="34" charset="0"/>
                <a:cs typeface="Calibri" panose="020F0502020204030204" pitchFamily="34" charset="0"/>
              </a:rPr>
              <a:t>BMI did not change. F/U study- Anxiety and depression scores significantly decreased from pre-to post intervention for the EFT group, only depression scores did the same for CBT. Both were maintained at 6- and 12-mo follow-up. Somatoform scores significantly decreased from pre-intervention to all follow-up points for the CBT group. EFT did not have this effect. Recommend as adjunct for BED.</a:t>
            </a:r>
          </a:p>
          <a:p>
            <a:r>
              <a:rPr lang="en-US" sz="1800" b="1" dirty="0">
                <a:latin typeface="Calibri" panose="020F0502020204030204" pitchFamily="34" charset="0"/>
                <a:ea typeface="Calibri" panose="020F0502020204030204" pitchFamily="34" charset="0"/>
                <a:cs typeface="Calibri" panose="020F0502020204030204" pitchFamily="34" charset="0"/>
              </a:rPr>
              <a:t>Mindfulness: </a:t>
            </a:r>
          </a:p>
          <a:p>
            <a:pPr lvl="1"/>
            <a:r>
              <a:rPr lang="en-US" sz="1800" u="sng" dirty="0">
                <a:latin typeface="Calibri" panose="020F0502020204030204" pitchFamily="34" charset="0"/>
                <a:ea typeface="Calibri" panose="020F0502020204030204" pitchFamily="34" charset="0"/>
                <a:cs typeface="Calibri" panose="020F0502020204030204" pitchFamily="34" charset="0"/>
              </a:rPr>
              <a:t>Grohman 2021: </a:t>
            </a:r>
            <a:r>
              <a:rPr lang="en-US" sz="1800" dirty="0">
                <a:latin typeface="Calibri" panose="020F0502020204030204" pitchFamily="34" charset="0"/>
                <a:ea typeface="Calibri" panose="020F0502020204030204" pitchFamily="34" charset="0"/>
                <a:cs typeface="Calibri" panose="020F0502020204030204" pitchFamily="34" charset="0"/>
              </a:rPr>
              <a:t>Reduced binge eating severity at the end of trials. Benefits not maintained at follow-up</a:t>
            </a:r>
          </a:p>
          <a:p>
            <a:endParaRPr lang="en-US" sz="1800"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98201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62BD7-97AD-39AD-071E-592D7356B8E8}"/>
              </a:ext>
            </a:extLst>
          </p:cNvPr>
          <p:cNvSpPr>
            <a:spLocks noGrp="1"/>
          </p:cNvSpPr>
          <p:nvPr>
            <p:ph type="title"/>
          </p:nvPr>
        </p:nvSpPr>
        <p:spPr>
          <a:xfrm>
            <a:off x="158003" y="201118"/>
            <a:ext cx="10682746" cy="958650"/>
          </a:xfrm>
        </p:spPr>
        <p:txBody>
          <a:bodyPr/>
          <a:lstStyle/>
          <a:p>
            <a:r>
              <a:rPr lang="en-US" sz="4000" dirty="0"/>
              <a:t>Nutrition and Microbiome</a:t>
            </a:r>
          </a:p>
        </p:txBody>
      </p:sp>
      <p:sp>
        <p:nvSpPr>
          <p:cNvPr id="3" name="Content Placeholder 2">
            <a:extLst>
              <a:ext uri="{FF2B5EF4-FFF2-40B4-BE49-F238E27FC236}">
                <a16:creationId xmlns:a16="http://schemas.microsoft.com/office/drawing/2014/main" id="{97507B75-4B4A-E342-088B-A089955F3F3D}"/>
              </a:ext>
            </a:extLst>
          </p:cNvPr>
          <p:cNvSpPr>
            <a:spLocks noGrp="1"/>
          </p:cNvSpPr>
          <p:nvPr>
            <p:ph idx="1"/>
          </p:nvPr>
        </p:nvSpPr>
        <p:spPr>
          <a:xfrm>
            <a:off x="3299340" y="990600"/>
            <a:ext cx="8856216" cy="4095604"/>
          </a:xfrm>
        </p:spPr>
        <p:txBody>
          <a:bodyPr/>
          <a:lstStyle/>
          <a:p>
            <a:r>
              <a:rPr lang="en-US" sz="1800" dirty="0">
                <a:latin typeface="Calibri" panose="020F0502020204030204" pitchFamily="34" charset="0"/>
                <a:ea typeface="Calibri" panose="020F0502020204030204" pitchFamily="34" charset="0"/>
                <a:cs typeface="Calibri" panose="020F0502020204030204" pitchFamily="34" charset="0"/>
              </a:rPr>
              <a:t>Carbone 2020</a:t>
            </a:r>
          </a:p>
          <a:p>
            <a:pPr lvl="1"/>
            <a:r>
              <a:rPr lang="en-US" sz="1800" dirty="0">
                <a:latin typeface="Calibri" panose="020F0502020204030204" pitchFamily="34" charset="0"/>
                <a:ea typeface="Calibri" panose="020F0502020204030204" pitchFamily="34" charset="0"/>
                <a:cs typeface="Calibri" panose="020F0502020204030204" pitchFamily="34" charset="0"/>
              </a:rPr>
              <a:t>16 studies were included, mostly regarding AN.</a:t>
            </a:r>
          </a:p>
          <a:p>
            <a:pPr lvl="1"/>
            <a:r>
              <a:rPr lang="en-US" sz="1800" dirty="0">
                <a:latin typeface="Calibri" panose="020F0502020204030204" pitchFamily="34" charset="0"/>
                <a:ea typeface="Calibri" panose="020F0502020204030204" pitchFamily="34" charset="0"/>
                <a:cs typeface="Calibri" panose="020F0502020204030204" pitchFamily="34" charset="0"/>
              </a:rPr>
              <a:t>AN: Alpha diversity (lower diversity) and lower short chain fatty acid (SCFA) levels</a:t>
            </a:r>
          </a:p>
          <a:p>
            <a:pPr lvl="1"/>
            <a:r>
              <a:rPr lang="en-US" sz="1800" dirty="0">
                <a:latin typeface="Calibri" panose="020F0502020204030204" pitchFamily="34" charset="0"/>
                <a:ea typeface="Calibri" panose="020F0502020204030204" pitchFamily="34" charset="0"/>
                <a:cs typeface="Calibri" panose="020F0502020204030204" pitchFamily="34" charset="0"/>
              </a:rPr>
              <a:t>Lower alpha diversity and SCFAs causes dysbiosis this promotes intestinal inflammation, alters gut permeability, and triggers immune reactions in the hunger/satiety regulation center contributing to the pathophysiological development of </a:t>
            </a:r>
            <a:r>
              <a:rPr lang="en-US" sz="1800" dirty="0" err="1">
                <a:latin typeface="Calibri" panose="020F0502020204030204" pitchFamily="34" charset="0"/>
                <a:ea typeface="Calibri" panose="020F0502020204030204" pitchFamily="34" charset="0"/>
                <a:cs typeface="Calibri" panose="020F0502020204030204" pitchFamily="34" charset="0"/>
              </a:rPr>
              <a:t>EDs.</a:t>
            </a:r>
            <a:r>
              <a:rPr lang="en-US" sz="1800" dirty="0">
                <a:latin typeface="Calibri" panose="020F0502020204030204" pitchFamily="34" charset="0"/>
                <a:ea typeface="Calibri" panose="020F0502020204030204" pitchFamily="34" charset="0"/>
                <a:cs typeface="Calibri" panose="020F0502020204030204" pitchFamily="34" charset="0"/>
              </a:rPr>
              <a:t> </a:t>
            </a:r>
          </a:p>
          <a:p>
            <a:pPr lvl="1"/>
            <a:r>
              <a:rPr lang="en-US" sz="1800" dirty="0">
                <a:latin typeface="Calibri" panose="020F0502020204030204" pitchFamily="34" charset="0"/>
                <a:ea typeface="Calibri" panose="020F0502020204030204" pitchFamily="34" charset="0"/>
                <a:cs typeface="Calibri" panose="020F0502020204030204" pitchFamily="34" charset="0"/>
              </a:rPr>
              <a:t>Microbial richness increased in AN after weight regain on fecal microbiota transplantation</a:t>
            </a:r>
          </a:p>
          <a:p>
            <a:r>
              <a:rPr lang="en-US" sz="1800" dirty="0">
                <a:latin typeface="Calibri" panose="020F0502020204030204" pitchFamily="34" charset="0"/>
                <a:ea typeface="Calibri" panose="020F0502020204030204" pitchFamily="34" charset="0"/>
                <a:cs typeface="Calibri" panose="020F0502020204030204" pitchFamily="34" charset="0"/>
              </a:rPr>
              <a:t>AN inpatient stay: high calorie diet includes cow’s milk foods. Animal-based foods can result in abundance of particular microbial species resulting in an increase in certain inflammation-inducing bacteria and a “leaky gut”, which could aggravate chronic low-grade inflammation</a:t>
            </a:r>
          </a:p>
          <a:p>
            <a:r>
              <a:rPr lang="en-US" sz="1800" dirty="0">
                <a:latin typeface="Calibri" panose="020F0502020204030204" pitchFamily="34" charset="0"/>
                <a:ea typeface="Calibri" panose="020F0502020204030204" pitchFamily="34" charset="0"/>
                <a:cs typeface="Calibri" panose="020F0502020204030204" pitchFamily="34" charset="0"/>
              </a:rPr>
              <a:t>?AN is an autoimmune disease caused by changes in the microbiome where autoantibodies to appetite-regulating neuropeptides, neurotransmitters, and hypothalamic neurons, disturb appetite, result in decreased intake of food </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collage of different microorganisms&#10;&#10;Description automatically generated">
            <a:extLst>
              <a:ext uri="{FF2B5EF4-FFF2-40B4-BE49-F238E27FC236}">
                <a16:creationId xmlns:a16="http://schemas.microsoft.com/office/drawing/2014/main" id="{68132DD4-A361-B25F-176F-7791AE4D8BC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70456" y="1981200"/>
            <a:ext cx="2773734" cy="2466023"/>
          </a:xfrm>
          <a:prstGeom prst="rect">
            <a:avLst/>
          </a:prstGeom>
        </p:spPr>
      </p:pic>
      <p:sp>
        <p:nvSpPr>
          <p:cNvPr id="7" name="TextBox 6">
            <a:extLst>
              <a:ext uri="{FF2B5EF4-FFF2-40B4-BE49-F238E27FC236}">
                <a16:creationId xmlns:a16="http://schemas.microsoft.com/office/drawing/2014/main" id="{66D0EED5-76F6-9146-1AA3-5A4FB4C2713D}"/>
              </a:ext>
            </a:extLst>
          </p:cNvPr>
          <p:cNvSpPr txBox="1"/>
          <p:nvPr/>
        </p:nvSpPr>
        <p:spPr>
          <a:xfrm>
            <a:off x="158003" y="4572000"/>
            <a:ext cx="3706761" cy="230832"/>
          </a:xfrm>
          <a:prstGeom prst="rect">
            <a:avLst/>
          </a:prstGeom>
          <a:noFill/>
        </p:spPr>
        <p:txBody>
          <a:bodyPr wrap="square" rtlCol="0">
            <a:spAutoFit/>
          </a:bodyPr>
          <a:lstStyle/>
          <a:p>
            <a:r>
              <a:rPr lang="en-US" sz="900" dirty="0">
                <a:hlinkClick r:id="rId4" tooltip="https://www.flickr.com/photos/genomegov/27058469155"/>
              </a:rPr>
              <a:t>This Photo</a:t>
            </a:r>
            <a:r>
              <a:rPr lang="en-US" sz="900" dirty="0"/>
              <a:t> by Unknown Author is licensed under </a:t>
            </a:r>
            <a:r>
              <a:rPr lang="en-US" sz="900" dirty="0">
                <a:hlinkClick r:id="rId5" tooltip="https://creativecommons.org/licenses/by-nc/3.0/"/>
              </a:rPr>
              <a:t>CC BY-NC</a:t>
            </a:r>
            <a:endParaRPr lang="en-US" sz="900" dirty="0"/>
          </a:p>
        </p:txBody>
      </p:sp>
    </p:spTree>
    <p:extLst>
      <p:ext uri="{BB962C8B-B14F-4D97-AF65-F5344CB8AC3E}">
        <p14:creationId xmlns:p14="http://schemas.microsoft.com/office/powerpoint/2010/main" val="16324038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266C-5DD2-A5D9-EDE8-25927EC849F6}"/>
              </a:ext>
            </a:extLst>
          </p:cNvPr>
          <p:cNvSpPr>
            <a:spLocks noGrp="1"/>
          </p:cNvSpPr>
          <p:nvPr>
            <p:ph type="title"/>
          </p:nvPr>
        </p:nvSpPr>
        <p:spPr>
          <a:xfrm>
            <a:off x="457200" y="271772"/>
            <a:ext cx="10682746" cy="958650"/>
          </a:xfrm>
        </p:spPr>
        <p:txBody>
          <a:bodyPr/>
          <a:lstStyle/>
          <a:p>
            <a:r>
              <a:rPr lang="en-US" sz="2800" dirty="0" err="1"/>
              <a:t>BEfree</a:t>
            </a:r>
            <a:r>
              <a:rPr lang="en-US" sz="2800" dirty="0"/>
              <a:t>: A New Psychological Program for Binge Eating that Integrates Psychoeducation, Mindfulness, and Compassion</a:t>
            </a:r>
          </a:p>
        </p:txBody>
      </p:sp>
      <p:sp>
        <p:nvSpPr>
          <p:cNvPr id="3" name="Content Placeholder 2">
            <a:extLst>
              <a:ext uri="{FF2B5EF4-FFF2-40B4-BE49-F238E27FC236}">
                <a16:creationId xmlns:a16="http://schemas.microsoft.com/office/drawing/2014/main" id="{7E1DD48B-7006-3E50-578E-89DC59FDEFD7}"/>
              </a:ext>
            </a:extLst>
          </p:cNvPr>
          <p:cNvSpPr>
            <a:spLocks noGrp="1"/>
          </p:cNvSpPr>
          <p:nvPr>
            <p:ph idx="1"/>
          </p:nvPr>
        </p:nvSpPr>
        <p:spPr>
          <a:xfrm>
            <a:off x="750234" y="1447800"/>
            <a:ext cx="10691531" cy="4095604"/>
          </a:xfrm>
        </p:spPr>
        <p:txBody>
          <a:bodyPr/>
          <a:lstStyle/>
          <a:p>
            <a:r>
              <a:rPr lang="en-US" sz="2000" dirty="0">
                <a:latin typeface="Calibri" panose="020F0502020204030204" pitchFamily="34" charset="0"/>
                <a:ea typeface="Calibri" panose="020F0502020204030204" pitchFamily="34" charset="0"/>
                <a:cs typeface="Calibri" panose="020F0502020204030204" pitchFamily="34" charset="0"/>
              </a:rPr>
              <a:t>6‐month postintervention program based on psychoeducation, mindfulness, and self‐compassion for obese/overweight women +BED. </a:t>
            </a:r>
          </a:p>
          <a:p>
            <a:r>
              <a:rPr lang="en-US" sz="2000" dirty="0">
                <a:latin typeface="Calibri" panose="020F0502020204030204" pitchFamily="34" charset="0"/>
                <a:ea typeface="Calibri" panose="020F0502020204030204" pitchFamily="34" charset="0"/>
                <a:cs typeface="Calibri" panose="020F0502020204030204" pitchFamily="34" charset="0"/>
              </a:rPr>
              <a:t>N:BEfree (n = 19), wait list group (WL; n = 17) </a:t>
            </a:r>
          </a:p>
          <a:p>
            <a:r>
              <a:rPr lang="en-US" sz="2000" dirty="0">
                <a:latin typeface="Calibri" panose="020F0502020204030204" pitchFamily="34" charset="0"/>
                <a:ea typeface="Calibri" panose="020F0502020204030204" pitchFamily="34" charset="0"/>
                <a:cs typeface="Calibri" panose="020F0502020204030204" pitchFamily="34" charset="0"/>
              </a:rPr>
              <a:t>Results  </a:t>
            </a:r>
          </a:p>
          <a:p>
            <a:pPr lvl="1"/>
            <a:r>
              <a:rPr lang="en-US" sz="2000" dirty="0">
                <a:latin typeface="Calibri" panose="020F0502020204030204" pitchFamily="34" charset="0"/>
                <a:ea typeface="Calibri" panose="020F0502020204030204" pitchFamily="34" charset="0"/>
                <a:cs typeface="Calibri" panose="020F0502020204030204" pitchFamily="34" charset="0"/>
              </a:rPr>
              <a:t>Effective in eliminating BED; in diminishing eating psychopathology, depression, shame and self‐criticism, body‐image psychological inflexibility, and body‐image cognitive fusion; and in improving obesity‐related quality of life and self‐compassion </a:t>
            </a:r>
          </a:p>
          <a:p>
            <a:pPr lvl="1"/>
            <a:r>
              <a:rPr lang="en-US" sz="2000" dirty="0">
                <a:latin typeface="Calibri" panose="020F0502020204030204" pitchFamily="34" charset="0"/>
                <a:ea typeface="Calibri" panose="020F0502020204030204" pitchFamily="34" charset="0"/>
                <a:cs typeface="Calibri" panose="020F0502020204030204" pitchFamily="34" charset="0"/>
              </a:rPr>
              <a:t>Results maintained at 3‐ and 6‐month follow‐up. </a:t>
            </a:r>
          </a:p>
          <a:p>
            <a:pPr lvl="1"/>
            <a:r>
              <a:rPr lang="en-US" sz="2000" dirty="0">
                <a:latin typeface="Calibri" panose="020F0502020204030204" pitchFamily="34" charset="0"/>
                <a:ea typeface="Calibri" panose="020F0502020204030204" pitchFamily="34" charset="0"/>
                <a:cs typeface="Calibri" panose="020F0502020204030204" pitchFamily="34" charset="0"/>
              </a:rPr>
              <a:t>helpful for dealing with impulses and negative internal experiences.</a:t>
            </a:r>
          </a:p>
          <a:p>
            <a:r>
              <a:rPr lang="en-US" sz="2000" dirty="0">
                <a:latin typeface="Calibri" panose="020F0502020204030204" pitchFamily="34" charset="0"/>
                <a:ea typeface="Calibri" panose="020F0502020204030204" pitchFamily="34" charset="0"/>
                <a:cs typeface="Calibri" panose="020F0502020204030204" pitchFamily="34" charset="0"/>
              </a:rPr>
              <a:t>Conclusions: These results seem to suggest the efficacy of </a:t>
            </a:r>
            <a:r>
              <a:rPr lang="en-US" sz="2000" dirty="0" err="1">
                <a:latin typeface="Calibri" panose="020F0502020204030204" pitchFamily="34" charset="0"/>
                <a:ea typeface="Calibri" panose="020F0502020204030204" pitchFamily="34" charset="0"/>
                <a:cs typeface="Calibri" panose="020F0502020204030204" pitchFamily="34" charset="0"/>
              </a:rPr>
              <a:t>BEfree</a:t>
            </a:r>
            <a:r>
              <a:rPr lang="en-US" sz="2000" dirty="0">
                <a:latin typeface="Calibri" panose="020F0502020204030204" pitchFamily="34" charset="0"/>
                <a:ea typeface="Calibri" panose="020F0502020204030204" pitchFamily="34" charset="0"/>
                <a:cs typeface="Calibri" panose="020F0502020204030204" pitchFamily="34" charset="0"/>
              </a:rPr>
              <a:t> and the benefit of integrating different components such as psychoeducation, mindfulness, and self‐compassion when treating BED in obese or overweight women. </a:t>
            </a: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AAC01A1-2B6A-04FF-6089-661AC56BCFCD}"/>
              </a:ext>
            </a:extLst>
          </p:cNvPr>
          <p:cNvSpPr txBox="1"/>
          <p:nvPr/>
        </p:nvSpPr>
        <p:spPr>
          <a:xfrm>
            <a:off x="6487427" y="6371924"/>
            <a:ext cx="2223686" cy="369332"/>
          </a:xfrm>
          <a:prstGeom prst="rect">
            <a:avLst/>
          </a:prstGeom>
          <a:noFill/>
        </p:spPr>
        <p:txBody>
          <a:bodyPr wrap="none" rtlCol="0">
            <a:spAutoFit/>
          </a:bodyPr>
          <a:lstStyle/>
          <a:p>
            <a:r>
              <a:rPr lang="en-US" dirty="0"/>
              <a:t>Pinto-Gouveia 2017</a:t>
            </a:r>
          </a:p>
        </p:txBody>
      </p:sp>
    </p:spTree>
    <p:extLst>
      <p:ext uri="{BB962C8B-B14F-4D97-AF65-F5344CB8AC3E}">
        <p14:creationId xmlns:p14="http://schemas.microsoft.com/office/powerpoint/2010/main" val="16354582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213DE-D3FA-1BC1-B765-8CA2AC54144B}"/>
              </a:ext>
            </a:extLst>
          </p:cNvPr>
          <p:cNvSpPr>
            <a:spLocks noGrp="1"/>
          </p:cNvSpPr>
          <p:nvPr>
            <p:ph type="title"/>
          </p:nvPr>
        </p:nvSpPr>
        <p:spPr>
          <a:xfrm>
            <a:off x="457200" y="476250"/>
            <a:ext cx="10682746" cy="958650"/>
          </a:xfrm>
        </p:spPr>
        <p:txBody>
          <a:bodyPr/>
          <a:lstStyle/>
          <a:p>
            <a:r>
              <a:rPr lang="en-US" sz="3600" dirty="0"/>
              <a:t>Introducing a Smart Toy in Eating Disorder Treatment: A Pilot Study</a:t>
            </a:r>
          </a:p>
        </p:txBody>
      </p:sp>
      <p:sp>
        <p:nvSpPr>
          <p:cNvPr id="4" name="Content Placeholder 3">
            <a:extLst>
              <a:ext uri="{FF2B5EF4-FFF2-40B4-BE49-F238E27FC236}">
                <a16:creationId xmlns:a16="http://schemas.microsoft.com/office/drawing/2014/main" id="{8071DC3B-2ADE-E96D-1A7B-A87848E62C58}"/>
              </a:ext>
            </a:extLst>
          </p:cNvPr>
          <p:cNvSpPr>
            <a:spLocks noGrp="1"/>
          </p:cNvSpPr>
          <p:nvPr>
            <p:ph sz="half" idx="4294967295"/>
          </p:nvPr>
        </p:nvSpPr>
        <p:spPr>
          <a:xfrm>
            <a:off x="5867400" y="2092995"/>
            <a:ext cx="5565775" cy="4351338"/>
          </a:xfrm>
        </p:spPr>
        <p:txBody>
          <a:bodyPr/>
          <a:lstStyle/>
          <a:p>
            <a:r>
              <a:rPr lang="en-US" sz="1800" dirty="0">
                <a:latin typeface="Calibri" panose="020F0502020204030204" pitchFamily="34" charset="0"/>
                <a:ea typeface="Calibri" panose="020F0502020204030204" pitchFamily="34" charset="0"/>
                <a:cs typeface="Calibri" panose="020F0502020204030204" pitchFamily="34" charset="0"/>
              </a:rPr>
              <a:t>Novel technology-enabled smart toy, </a:t>
            </a:r>
            <a:r>
              <a:rPr lang="en-US" sz="1800" dirty="0" err="1">
                <a:latin typeface="Calibri" panose="020F0502020204030204" pitchFamily="34" charset="0"/>
                <a:ea typeface="Calibri" panose="020F0502020204030204" pitchFamily="34" charset="0"/>
                <a:cs typeface="Calibri" panose="020F0502020204030204" pitchFamily="34" charset="0"/>
              </a:rPr>
              <a:t>Purrble</a:t>
            </a:r>
            <a:r>
              <a:rPr lang="en-US" sz="1800" dirty="0">
                <a:latin typeface="Calibri" panose="020F0502020204030204" pitchFamily="34" charset="0"/>
                <a:ea typeface="Calibri" panose="020F0502020204030204" pitchFamily="34" charset="0"/>
                <a:cs typeface="Calibri" panose="020F0502020204030204" pitchFamily="34" charset="0"/>
              </a:rPr>
              <a:t>, designed for immediate assistance in emotion regulation</a:t>
            </a:r>
          </a:p>
          <a:p>
            <a:r>
              <a:rPr lang="en-US" sz="1800" dirty="0">
                <a:latin typeface="Calibri" panose="020F0502020204030204" pitchFamily="34" charset="0"/>
                <a:ea typeface="Calibri" panose="020F0502020204030204" pitchFamily="34" charset="0"/>
                <a:cs typeface="Calibri" panose="020F0502020204030204" pitchFamily="34" charset="0"/>
              </a:rPr>
              <a:t> Mixed-method approach involving workshops, diaries, and focus groups was employed to examine the feasibility of </a:t>
            </a:r>
            <a:r>
              <a:rPr lang="en-US" sz="1800" dirty="0" err="1">
                <a:latin typeface="Calibri" panose="020F0502020204030204" pitchFamily="34" charset="0"/>
                <a:ea typeface="Calibri" panose="020F0502020204030204" pitchFamily="34" charset="0"/>
                <a:cs typeface="Calibri" panose="020F0502020204030204" pitchFamily="34" charset="0"/>
              </a:rPr>
              <a:t>Purrble</a:t>
            </a:r>
            <a:r>
              <a:rPr lang="en-US" sz="1800" dirty="0">
                <a:latin typeface="Calibri" panose="020F0502020204030204" pitchFamily="34" charset="0"/>
                <a:ea typeface="Calibri" panose="020F0502020204030204" pitchFamily="34" charset="0"/>
                <a:cs typeface="Calibri" panose="020F0502020204030204" pitchFamily="34" charset="0"/>
              </a:rPr>
              <a:t> as a therapeutic tool and its impact on participants’ daily routines, sensory experiences, and emotional states </a:t>
            </a:r>
          </a:p>
          <a:p>
            <a:r>
              <a:rPr lang="en-US" sz="1800" dirty="0">
                <a:latin typeface="Calibri" panose="020F0502020204030204" pitchFamily="34" charset="0"/>
                <a:ea typeface="Calibri" panose="020F0502020204030204" pitchFamily="34" charset="0"/>
                <a:cs typeface="Calibri" panose="020F0502020204030204" pitchFamily="34" charset="0"/>
              </a:rPr>
              <a:t>Results demonstrate the engagement and acceptability of the device</a:t>
            </a:r>
          </a:p>
          <a:p>
            <a:r>
              <a:rPr lang="en-US" sz="1800" dirty="0">
                <a:latin typeface="Calibri" panose="020F0502020204030204" pitchFamily="34" charset="0"/>
                <a:ea typeface="Calibri" panose="020F0502020204030204" pitchFamily="34" charset="0"/>
                <a:cs typeface="Calibri" panose="020F0502020204030204" pitchFamily="34" charset="0"/>
              </a:rPr>
              <a:t>Qualitative analysis: independently used and integrated </a:t>
            </a:r>
            <a:r>
              <a:rPr lang="en-US" sz="1800" dirty="0" err="1">
                <a:latin typeface="Calibri" panose="020F0502020204030204" pitchFamily="34" charset="0"/>
                <a:ea typeface="Calibri" panose="020F0502020204030204" pitchFamily="34" charset="0"/>
                <a:cs typeface="Calibri" panose="020F0502020204030204" pitchFamily="34" charset="0"/>
              </a:rPr>
              <a:t>Purrble</a:t>
            </a:r>
            <a:r>
              <a:rPr lang="en-US" sz="1800" dirty="0">
                <a:latin typeface="Calibri" panose="020F0502020204030204" pitchFamily="34" charset="0"/>
                <a:ea typeface="Calibri" panose="020F0502020204030204" pitchFamily="34" charset="0"/>
                <a:cs typeface="Calibri" panose="020F0502020204030204" pitchFamily="34" charset="0"/>
              </a:rPr>
              <a:t> into their emotional and sensory regulation practices</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5" name="Content Placeholder 5">
            <a:extLst>
              <a:ext uri="{FF2B5EF4-FFF2-40B4-BE49-F238E27FC236}">
                <a16:creationId xmlns:a16="http://schemas.microsoft.com/office/drawing/2014/main" id="{0BA3E3CF-BD25-EDC0-8754-55834CA8C3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gray">
          <a:xfrm>
            <a:off x="1302161" y="2104577"/>
            <a:ext cx="3617845" cy="3857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70370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9E81A-8697-4C98-AD2F-1CF5230E7345}"/>
              </a:ext>
            </a:extLst>
          </p:cNvPr>
          <p:cNvSpPr>
            <a:spLocks noGrp="1"/>
          </p:cNvSpPr>
          <p:nvPr>
            <p:ph type="title"/>
          </p:nvPr>
        </p:nvSpPr>
        <p:spPr>
          <a:xfrm>
            <a:off x="304800" y="304800"/>
            <a:ext cx="10682746" cy="958650"/>
          </a:xfrm>
        </p:spPr>
        <p:txBody>
          <a:bodyPr/>
          <a:lstStyle/>
          <a:p>
            <a:r>
              <a:rPr lang="en-US" sz="4000" dirty="0"/>
              <a:t>CHOP Experience</a:t>
            </a:r>
          </a:p>
        </p:txBody>
      </p:sp>
      <p:sp>
        <p:nvSpPr>
          <p:cNvPr id="3" name="Content Placeholder 2">
            <a:extLst>
              <a:ext uri="{FF2B5EF4-FFF2-40B4-BE49-F238E27FC236}">
                <a16:creationId xmlns:a16="http://schemas.microsoft.com/office/drawing/2014/main" id="{D9C07F50-6200-A8BE-E4B9-7FB3BFB1CEB6}"/>
              </a:ext>
            </a:extLst>
          </p:cNvPr>
          <p:cNvSpPr>
            <a:spLocks noGrp="1"/>
          </p:cNvSpPr>
          <p:nvPr>
            <p:ph idx="1"/>
          </p:nvPr>
        </p:nvSpPr>
        <p:spPr>
          <a:xfrm>
            <a:off x="838200" y="1447800"/>
            <a:ext cx="10691531" cy="4095604"/>
          </a:xfrm>
        </p:spPr>
        <p:txBody>
          <a:bodyPr/>
          <a:lstStyle/>
          <a:p>
            <a:pPr marL="0" marR="0" indent="0">
              <a:spcBef>
                <a:spcPts val="0"/>
              </a:spcBef>
              <a:spcAft>
                <a:spcPts val="0"/>
              </a:spcAft>
              <a:buNone/>
            </a:pP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8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Majority of the adolescent inpatient admissions are for ED,  severe malnutrition and  monitoring for refeeding syndrome. Many have ARFID  and some have AN and are on a vigorous refeeding protocol. Majority have anxiety and stress. Approach is compassion for their situation and acknowledge the stress they are experiencing as well as nausea and abdominal pain from suddenly refeeding their bodies. We address the physical and emotional symptoms with aromatherapy, (lavender, mandarin, and/or peppermint ginger), acupressure- </a:t>
            </a:r>
            <a:r>
              <a:rPr lang="en-US" sz="1800" i="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acu</a:t>
            </a:r>
            <a:r>
              <a:rPr lang="en-US" sz="18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bands and/seeds, breathwork/yoga practices that are less about physical postures (asana); with more focus on mindfulness, relaxation, self compassion and acceptance. These techniques at their core help alleviate anxiety and help the GI system restart. Many of the patients appreciate our interventions and get relief. These are tools they can take with them after they leave the hospital environment</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0" marR="0" indent="0">
              <a:spcBef>
                <a:spcPts val="0"/>
              </a:spcBef>
              <a:spcAft>
                <a:spcPts val="0"/>
              </a:spcAft>
              <a:buNone/>
            </a:pPr>
            <a:endPar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IH and Adolescent medicine have formed a great relationship! We've fostered an integrative and collaborative approach between all disciplines from physicians, APP's, nursing, child life services, chaplain services and art and music therapy. The patients even share with each other the benefits of the modalities they've received! This includes the use of aromatherapy, massage therapy, as well as the group I lead every week where they learn relaxation through mind-body based techniques. It is truly a fully collaborative and supportive environment and culture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0" marR="0">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2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78041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DBCDCD-2B05-2616-8C7A-1F78C1D671BD}"/>
              </a:ext>
            </a:extLst>
          </p:cNvPr>
          <p:cNvSpPr txBox="1"/>
          <p:nvPr/>
        </p:nvSpPr>
        <p:spPr>
          <a:xfrm>
            <a:off x="169890" y="208797"/>
            <a:ext cx="11958850" cy="538609"/>
          </a:xfrm>
          <a:prstGeom prst="rect">
            <a:avLst/>
          </a:prstGeom>
          <a:noFill/>
        </p:spPr>
        <p:txBody>
          <a:bodyPr wrap="square" rtlCol="0">
            <a:spAutoFit/>
          </a:bodyPr>
          <a:lstStyle/>
          <a:p>
            <a:r>
              <a:rPr lang="en-US" sz="2900" b="1" dirty="0">
                <a:solidFill>
                  <a:srgbClr val="095AA6"/>
                </a:solidFill>
              </a:rPr>
              <a:t>Integrative Health in Adolescent Medicine at CHOP: FY22-Present</a:t>
            </a:r>
          </a:p>
        </p:txBody>
      </p:sp>
      <p:pic>
        <p:nvPicPr>
          <p:cNvPr id="8" name="Picture 7">
            <a:extLst>
              <a:ext uri="{FF2B5EF4-FFF2-40B4-BE49-F238E27FC236}">
                <a16:creationId xmlns:a16="http://schemas.microsoft.com/office/drawing/2014/main" id="{CB037323-9613-2862-02E5-50013AD4C32F}"/>
              </a:ext>
            </a:extLst>
          </p:cNvPr>
          <p:cNvPicPr>
            <a:picLocks noChangeAspect="1"/>
          </p:cNvPicPr>
          <p:nvPr/>
        </p:nvPicPr>
        <p:blipFill>
          <a:blip r:embed="rId2"/>
          <a:stretch>
            <a:fillRect/>
          </a:stretch>
        </p:blipFill>
        <p:spPr>
          <a:xfrm>
            <a:off x="685800" y="1143000"/>
            <a:ext cx="10820400" cy="4666498"/>
          </a:xfrm>
          <a:prstGeom prst="rect">
            <a:avLst/>
          </a:prstGeom>
        </p:spPr>
      </p:pic>
    </p:spTree>
    <p:extLst>
      <p:ext uri="{BB962C8B-B14F-4D97-AF65-F5344CB8AC3E}">
        <p14:creationId xmlns:p14="http://schemas.microsoft.com/office/powerpoint/2010/main" val="3958042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DBCDCD-2B05-2616-8C7A-1F78C1D671BD}"/>
              </a:ext>
            </a:extLst>
          </p:cNvPr>
          <p:cNvSpPr txBox="1"/>
          <p:nvPr/>
        </p:nvSpPr>
        <p:spPr>
          <a:xfrm>
            <a:off x="86265" y="191547"/>
            <a:ext cx="12191999" cy="538609"/>
          </a:xfrm>
          <a:prstGeom prst="rect">
            <a:avLst/>
          </a:prstGeom>
          <a:noFill/>
        </p:spPr>
        <p:txBody>
          <a:bodyPr wrap="square" rtlCol="0">
            <a:spAutoFit/>
          </a:bodyPr>
          <a:lstStyle/>
          <a:p>
            <a:r>
              <a:rPr lang="en-US" sz="2900" b="1" dirty="0">
                <a:solidFill>
                  <a:schemeClr val="accent2">
                    <a:lumMod val="75000"/>
                  </a:schemeClr>
                </a:solidFill>
              </a:rPr>
              <a:t>Integrative Health in Adolescent Medicine at King of Prussia: FY25</a:t>
            </a:r>
          </a:p>
        </p:txBody>
      </p:sp>
      <p:pic>
        <p:nvPicPr>
          <p:cNvPr id="3" name="Picture 2">
            <a:extLst>
              <a:ext uri="{FF2B5EF4-FFF2-40B4-BE49-F238E27FC236}">
                <a16:creationId xmlns:a16="http://schemas.microsoft.com/office/drawing/2014/main" id="{E48BB7FF-F246-4FC5-2E7F-360E98813274}"/>
              </a:ext>
            </a:extLst>
          </p:cNvPr>
          <p:cNvPicPr>
            <a:picLocks noChangeAspect="1"/>
          </p:cNvPicPr>
          <p:nvPr/>
        </p:nvPicPr>
        <p:blipFill>
          <a:blip r:embed="rId2"/>
          <a:stretch>
            <a:fillRect/>
          </a:stretch>
        </p:blipFill>
        <p:spPr>
          <a:xfrm>
            <a:off x="685800" y="964871"/>
            <a:ext cx="10283902" cy="4928258"/>
          </a:xfrm>
          <a:prstGeom prst="rect">
            <a:avLst/>
          </a:prstGeom>
        </p:spPr>
      </p:pic>
    </p:spTree>
    <p:extLst>
      <p:ext uri="{BB962C8B-B14F-4D97-AF65-F5344CB8AC3E}">
        <p14:creationId xmlns:p14="http://schemas.microsoft.com/office/powerpoint/2010/main" val="10750367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8C9BC4-D7C6-32F1-B849-15BC9C33E2EC}"/>
              </a:ext>
            </a:extLst>
          </p:cNvPr>
          <p:cNvPicPr>
            <a:picLocks noChangeAspect="1"/>
          </p:cNvPicPr>
          <p:nvPr/>
        </p:nvPicPr>
        <p:blipFill>
          <a:blip r:embed="rId2"/>
          <a:srcRect t="2924"/>
          <a:stretch/>
        </p:blipFill>
        <p:spPr>
          <a:xfrm>
            <a:off x="1176541" y="881894"/>
            <a:ext cx="7670527" cy="5484891"/>
          </a:xfrm>
          <a:prstGeom prst="rect">
            <a:avLst/>
          </a:prstGeom>
        </p:spPr>
      </p:pic>
      <p:sp>
        <p:nvSpPr>
          <p:cNvPr id="5" name="TextBox 4">
            <a:extLst>
              <a:ext uri="{FF2B5EF4-FFF2-40B4-BE49-F238E27FC236}">
                <a16:creationId xmlns:a16="http://schemas.microsoft.com/office/drawing/2014/main" id="{17DCC62D-80C2-B385-A0D8-73ECA470957A}"/>
              </a:ext>
            </a:extLst>
          </p:cNvPr>
          <p:cNvSpPr txBox="1"/>
          <p:nvPr/>
        </p:nvSpPr>
        <p:spPr>
          <a:xfrm>
            <a:off x="990600" y="291160"/>
            <a:ext cx="9829800" cy="461665"/>
          </a:xfrm>
          <a:prstGeom prst="rect">
            <a:avLst/>
          </a:prstGeom>
          <a:noFill/>
        </p:spPr>
        <p:txBody>
          <a:bodyPr wrap="square" rtlCol="0">
            <a:spAutoFit/>
          </a:bodyPr>
          <a:lstStyle/>
          <a:p>
            <a:r>
              <a:rPr lang="en-US" sz="2400" b="1" dirty="0">
                <a:solidFill>
                  <a:schemeClr val="bg2"/>
                </a:solidFill>
              </a:rPr>
              <a:t>Patient Responses to Various Interventions (KOPH 6 Med Surge)</a:t>
            </a:r>
          </a:p>
        </p:txBody>
      </p:sp>
      <p:sp>
        <p:nvSpPr>
          <p:cNvPr id="6" name="TextBox 5">
            <a:extLst>
              <a:ext uri="{FF2B5EF4-FFF2-40B4-BE49-F238E27FC236}">
                <a16:creationId xmlns:a16="http://schemas.microsoft.com/office/drawing/2014/main" id="{CC6C5250-1D2A-4398-7BEC-89038452DC6B}"/>
              </a:ext>
            </a:extLst>
          </p:cNvPr>
          <p:cNvSpPr txBox="1"/>
          <p:nvPr/>
        </p:nvSpPr>
        <p:spPr>
          <a:xfrm>
            <a:off x="8331475" y="881894"/>
            <a:ext cx="1077568" cy="646331"/>
          </a:xfrm>
          <a:prstGeom prst="rect">
            <a:avLst/>
          </a:prstGeom>
          <a:noFill/>
        </p:spPr>
        <p:txBody>
          <a:bodyPr wrap="square" rtlCol="0">
            <a:spAutoFit/>
          </a:bodyPr>
          <a:lstStyle/>
          <a:p>
            <a:r>
              <a:rPr lang="en-US" dirty="0"/>
              <a:t>N=938</a:t>
            </a:r>
          </a:p>
          <a:p>
            <a:endParaRPr lang="en-US" dirty="0"/>
          </a:p>
        </p:txBody>
      </p:sp>
    </p:spTree>
    <p:extLst>
      <p:ext uri="{BB962C8B-B14F-4D97-AF65-F5344CB8AC3E}">
        <p14:creationId xmlns:p14="http://schemas.microsoft.com/office/powerpoint/2010/main" val="36333985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981E1-2359-0A9D-9E85-8EE689E5B133}"/>
              </a:ext>
            </a:extLst>
          </p:cNvPr>
          <p:cNvSpPr>
            <a:spLocks noGrp="1"/>
          </p:cNvSpPr>
          <p:nvPr>
            <p:ph type="title"/>
          </p:nvPr>
        </p:nvSpPr>
        <p:spPr>
          <a:xfrm>
            <a:off x="206190" y="152400"/>
            <a:ext cx="10682746" cy="958650"/>
          </a:xfrm>
        </p:spPr>
        <p:txBody>
          <a:bodyPr/>
          <a:lstStyle/>
          <a:p>
            <a:r>
              <a:rPr lang="en-US" sz="3600" dirty="0"/>
              <a:t>Real world story</a:t>
            </a:r>
          </a:p>
        </p:txBody>
      </p:sp>
      <p:sp>
        <p:nvSpPr>
          <p:cNvPr id="3" name="Content Placeholder 2">
            <a:extLst>
              <a:ext uri="{FF2B5EF4-FFF2-40B4-BE49-F238E27FC236}">
                <a16:creationId xmlns:a16="http://schemas.microsoft.com/office/drawing/2014/main" id="{1C431BED-0643-6550-6A74-DF64026A9EE4}"/>
              </a:ext>
            </a:extLst>
          </p:cNvPr>
          <p:cNvSpPr>
            <a:spLocks noGrp="1"/>
          </p:cNvSpPr>
          <p:nvPr>
            <p:ph idx="1"/>
          </p:nvPr>
        </p:nvSpPr>
        <p:spPr>
          <a:xfrm>
            <a:off x="4640079" y="983563"/>
            <a:ext cx="6945965" cy="4428869"/>
          </a:xfrm>
          <a:solidFill>
            <a:schemeClr val="accent2">
              <a:lumMod val="20000"/>
              <a:lumOff val="80000"/>
            </a:schemeClr>
          </a:solidFill>
        </p:spPr>
        <p:txBody>
          <a:bodyPr/>
          <a:lstStyle/>
          <a:p>
            <a:pPr marL="0" indent="0">
              <a:buNone/>
            </a:pPr>
            <a:r>
              <a:rPr lang="en-US" sz="20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17-year-old patient explained to me that they had learned breathwork and mindfulness at school as well as at therapy. We had built a good rapport; yet he would kindly decline to go to my group or try any of my offerings. He was open to massage therapy consults and shared that he found them very relaxing. He was admitted multiple times, and early into his second admission he opened up that he did not believe things such as breathwork or mind-body practices could be helpful for his anxiety and stress. I was able learn from his past experiences and reframe the potential applications of the practices. Through building a trusting relationship he felt safe to give them a try, and after this he joined most of my groups as well as working one-on-one many times. He always would smile and remind me that he had never believed in these practices until we started working together.”</a:t>
            </a:r>
            <a:endParaRPr lang="en-US" sz="2000" i="1" dirty="0">
              <a:effectLst/>
              <a:latin typeface="Calibri" panose="020F0502020204030204" pitchFamily="34" charset="0"/>
              <a:ea typeface="Calibri" panose="020F0502020204030204" pitchFamily="34" charset="0"/>
              <a:cs typeface="Calibri" panose="020F0502020204030204" pitchFamily="34" charset="0"/>
            </a:endParaRPr>
          </a:p>
          <a:p>
            <a:endParaRPr lang="en-US" sz="28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child with his arms crossed&#10;&#10;Description automatically generated">
            <a:extLst>
              <a:ext uri="{FF2B5EF4-FFF2-40B4-BE49-F238E27FC236}">
                <a16:creationId xmlns:a16="http://schemas.microsoft.com/office/drawing/2014/main" id="{6B9C02A1-EB76-941E-B212-A0DEF92473F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853" r="20906"/>
          <a:stretch/>
        </p:blipFill>
        <p:spPr>
          <a:xfrm>
            <a:off x="457200" y="1724025"/>
            <a:ext cx="3621740" cy="3409950"/>
          </a:xfrm>
          <a:prstGeom prst="rect">
            <a:avLst/>
          </a:prstGeom>
        </p:spPr>
      </p:pic>
      <p:sp>
        <p:nvSpPr>
          <p:cNvPr id="7" name="TextBox 6">
            <a:extLst>
              <a:ext uri="{FF2B5EF4-FFF2-40B4-BE49-F238E27FC236}">
                <a16:creationId xmlns:a16="http://schemas.microsoft.com/office/drawing/2014/main" id="{31FB89F4-E31F-008D-5309-C686B19A6701}"/>
              </a:ext>
            </a:extLst>
          </p:cNvPr>
          <p:cNvSpPr txBox="1"/>
          <p:nvPr/>
        </p:nvSpPr>
        <p:spPr>
          <a:xfrm>
            <a:off x="496672" y="5181600"/>
            <a:ext cx="3694328" cy="230832"/>
          </a:xfrm>
          <a:prstGeom prst="rect">
            <a:avLst/>
          </a:prstGeom>
          <a:noFill/>
        </p:spPr>
        <p:txBody>
          <a:bodyPr wrap="square" rtlCol="0">
            <a:spAutoFit/>
          </a:bodyPr>
          <a:lstStyle/>
          <a:p>
            <a:r>
              <a:rPr lang="en-US" sz="900" dirty="0">
                <a:hlinkClick r:id="rId4" tooltip="https://www.middleeastmonitor.com/20181218-israel-sentences-palestinian-boy-to-35-years-in-jail/"/>
              </a:rPr>
              <a:t>This Photo</a:t>
            </a:r>
            <a:r>
              <a:rPr lang="en-US" sz="900" dirty="0"/>
              <a:t> by Unknown Author is licensed under </a:t>
            </a:r>
            <a:r>
              <a:rPr lang="en-US" sz="900" dirty="0">
                <a:hlinkClick r:id="rId5" tooltip="https://creativecommons.org/licenses/by-nc-sa/3.0/"/>
              </a:rPr>
              <a:t>CC BY-SA-NC</a:t>
            </a:r>
            <a:endParaRPr lang="en-US" sz="900" dirty="0"/>
          </a:p>
        </p:txBody>
      </p:sp>
    </p:spTree>
    <p:extLst>
      <p:ext uri="{BB962C8B-B14F-4D97-AF65-F5344CB8AC3E}">
        <p14:creationId xmlns:p14="http://schemas.microsoft.com/office/powerpoint/2010/main" val="12621384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981E1-2359-0A9D-9E85-8EE689E5B133}"/>
              </a:ext>
            </a:extLst>
          </p:cNvPr>
          <p:cNvSpPr>
            <a:spLocks noGrp="1"/>
          </p:cNvSpPr>
          <p:nvPr>
            <p:ph type="title"/>
          </p:nvPr>
        </p:nvSpPr>
        <p:spPr>
          <a:xfrm>
            <a:off x="533400" y="304800"/>
            <a:ext cx="10682746" cy="958650"/>
          </a:xfrm>
        </p:spPr>
        <p:txBody>
          <a:bodyPr>
            <a:normAutofit/>
          </a:bodyPr>
          <a:lstStyle/>
          <a:p>
            <a:r>
              <a:rPr lang="en-US" sz="3600" b="1" dirty="0"/>
              <a:t>Another real world story….</a:t>
            </a:r>
          </a:p>
        </p:txBody>
      </p:sp>
      <p:sp>
        <p:nvSpPr>
          <p:cNvPr id="4" name="Content Placeholder 3">
            <a:extLst>
              <a:ext uri="{FF2B5EF4-FFF2-40B4-BE49-F238E27FC236}">
                <a16:creationId xmlns:a16="http://schemas.microsoft.com/office/drawing/2014/main" id="{D8B2872B-43CC-4D2B-5B2E-F76E7589F897}"/>
              </a:ext>
            </a:extLst>
          </p:cNvPr>
          <p:cNvSpPr>
            <a:spLocks noGrp="1"/>
          </p:cNvSpPr>
          <p:nvPr>
            <p:ph idx="1"/>
          </p:nvPr>
        </p:nvSpPr>
        <p:spPr>
          <a:xfrm>
            <a:off x="5401416" y="1600200"/>
            <a:ext cx="6031565" cy="4095604"/>
          </a:xfrm>
          <a:solidFill>
            <a:schemeClr val="accent5">
              <a:lumMod val="20000"/>
              <a:lumOff val="80000"/>
            </a:schemeClr>
          </a:solidFill>
        </p:spPr>
        <p:txBody>
          <a:bodyPr/>
          <a:lstStyle/>
          <a:p>
            <a:pPr marL="0" indent="0">
              <a:buNone/>
            </a:pPr>
            <a:r>
              <a:rPr lang="en-US" sz="20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mother and her 12 </a:t>
            </a:r>
            <a:r>
              <a:rPr lang="en-US" sz="20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yo</a:t>
            </a:r>
            <a:r>
              <a:rPr lang="en-US" sz="20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daughter felt a lot of stress related to hospitalization and her course of treatment. The patient was very anxious related to meals and would sometimes need an ng tube placed. I was able to work with her using aromatherapy and gentle, guided breathing techniques to help her through the stressors. The nursing team and I would coordinate care, especially during uncomfortable interventions. Other times she would fall asleep for the first time that day during guided relaxations. I would also consult with the art and music therapists. It was of great benefit to both child and family.”</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person and a child praying&#10;&#10;Description automatically generated">
            <a:extLst>
              <a:ext uri="{FF2B5EF4-FFF2-40B4-BE49-F238E27FC236}">
                <a16:creationId xmlns:a16="http://schemas.microsoft.com/office/drawing/2014/main" id="{DAEE7530-4951-6AF4-9F22-825C762A69A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9019" y="2255450"/>
            <a:ext cx="4097867" cy="3472043"/>
          </a:xfrm>
          <a:prstGeom prst="rect">
            <a:avLst/>
          </a:prstGeom>
        </p:spPr>
      </p:pic>
    </p:spTree>
    <p:extLst>
      <p:ext uri="{BB962C8B-B14F-4D97-AF65-F5344CB8AC3E}">
        <p14:creationId xmlns:p14="http://schemas.microsoft.com/office/powerpoint/2010/main" val="3923081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eeling safe teen group">
            <a:extLst>
              <a:ext uri="{FF2B5EF4-FFF2-40B4-BE49-F238E27FC236}">
                <a16:creationId xmlns:a16="http://schemas.microsoft.com/office/drawing/2014/main" id="{52CAC219-9ACB-E691-3DCF-901680371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50" r="11230" b="1"/>
          <a:stretch/>
        </p:blipFill>
        <p:spPr bwMode="auto">
          <a:xfrm>
            <a:off x="6728148" y="1649375"/>
            <a:ext cx="4924567" cy="37992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9752C5-12C5-CD8C-4D7A-8114F09B6D9D}"/>
              </a:ext>
            </a:extLst>
          </p:cNvPr>
          <p:cNvSpPr>
            <a:spLocks noGrp="1"/>
          </p:cNvSpPr>
          <p:nvPr>
            <p:ph type="ctrTitle"/>
          </p:nvPr>
        </p:nvSpPr>
        <p:spPr>
          <a:xfrm>
            <a:off x="533400" y="458851"/>
            <a:ext cx="11119315" cy="693655"/>
          </a:xfrm>
        </p:spPr>
        <p:txBody>
          <a:bodyPr wrap="square" anchor="t">
            <a:normAutofit/>
          </a:bodyPr>
          <a:lstStyle/>
          <a:p>
            <a:r>
              <a:rPr lang="en-US" dirty="0"/>
              <a:t>What does Anxiety represent?</a:t>
            </a:r>
          </a:p>
        </p:txBody>
      </p:sp>
      <p:sp>
        <p:nvSpPr>
          <p:cNvPr id="3" name="Content Placeholder 2">
            <a:extLst>
              <a:ext uri="{FF2B5EF4-FFF2-40B4-BE49-F238E27FC236}">
                <a16:creationId xmlns:a16="http://schemas.microsoft.com/office/drawing/2014/main" id="{83A05E9F-2FCC-DAB3-E6E5-AB7AE359B2F5}"/>
              </a:ext>
            </a:extLst>
          </p:cNvPr>
          <p:cNvSpPr>
            <a:spLocks noGrp="1"/>
          </p:cNvSpPr>
          <p:nvPr>
            <p:ph type="body" sz="quarter" idx="12"/>
          </p:nvPr>
        </p:nvSpPr>
        <p:spPr>
          <a:xfrm>
            <a:off x="533400" y="1306513"/>
            <a:ext cx="5937250" cy="4484687"/>
          </a:xfrm>
        </p:spPr>
        <p:txBody>
          <a:bodyPr wrap="square" anchor="t">
            <a:normAutofit/>
          </a:bodyPr>
          <a:lstStyle/>
          <a:p>
            <a:pPr marL="0" indent="0"/>
            <a:r>
              <a:rPr lang="en-US" sz="2400" dirty="0"/>
              <a:t>Effort to stay safe: </a:t>
            </a:r>
          </a:p>
          <a:p>
            <a:pPr marL="0" indent="0"/>
            <a:endParaRPr lang="en-US" sz="1400" dirty="0"/>
          </a:p>
          <a:p>
            <a:pPr marL="457200" indent="-457200">
              <a:buFont typeface="Wingdings" panose="05000000000000000000" pitchFamily="2" charset="2"/>
              <a:buChar char="ü"/>
            </a:pPr>
            <a:r>
              <a:rPr lang="en-US" sz="2400" dirty="0"/>
              <a:t>	physically</a:t>
            </a:r>
          </a:p>
          <a:p>
            <a:pPr marL="457200" indent="-457200">
              <a:buFont typeface="Wingdings" panose="05000000000000000000" pitchFamily="2" charset="2"/>
              <a:buChar char="ü"/>
            </a:pPr>
            <a:r>
              <a:rPr lang="en-US" sz="2400" dirty="0"/>
              <a:t>	mentally</a:t>
            </a:r>
          </a:p>
          <a:p>
            <a:pPr marL="457200" indent="-457200">
              <a:buFont typeface="Wingdings" panose="05000000000000000000" pitchFamily="2" charset="2"/>
              <a:buChar char="ü"/>
            </a:pPr>
            <a:r>
              <a:rPr lang="en-US" sz="2400" dirty="0"/>
              <a:t>	emotionally</a:t>
            </a:r>
          </a:p>
          <a:p>
            <a:pPr marL="457200" indent="-457200">
              <a:buFont typeface="Wingdings" panose="05000000000000000000" pitchFamily="2" charset="2"/>
              <a:buChar char="ü"/>
            </a:pPr>
            <a:r>
              <a:rPr lang="en-US" sz="2400" dirty="0"/>
              <a:t>	spiritually</a:t>
            </a:r>
          </a:p>
          <a:p>
            <a:pPr marL="457200" indent="-457200">
              <a:buFont typeface="Wingdings" panose="05000000000000000000" pitchFamily="2" charset="2"/>
              <a:buChar char="ü"/>
            </a:pPr>
            <a:r>
              <a:rPr lang="en-US" sz="2400" dirty="0"/>
              <a:t>	socially</a:t>
            </a:r>
          </a:p>
        </p:txBody>
      </p:sp>
    </p:spTree>
    <p:extLst>
      <p:ext uri="{BB962C8B-B14F-4D97-AF65-F5344CB8AC3E}">
        <p14:creationId xmlns:p14="http://schemas.microsoft.com/office/powerpoint/2010/main" val="31822932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74B6E-2553-F341-17CA-D51FB7208B1F}"/>
              </a:ext>
            </a:extLst>
          </p:cNvPr>
          <p:cNvSpPr>
            <a:spLocks noGrp="1"/>
          </p:cNvSpPr>
          <p:nvPr>
            <p:ph type="title"/>
          </p:nvPr>
        </p:nvSpPr>
        <p:spPr>
          <a:xfrm>
            <a:off x="135559" y="132992"/>
            <a:ext cx="3217241" cy="1151965"/>
          </a:xfrm>
        </p:spPr>
        <p:txBody>
          <a:bodyPr>
            <a:normAutofit/>
          </a:bodyPr>
          <a:lstStyle/>
          <a:p>
            <a:r>
              <a:rPr lang="en-US" sz="4800" dirty="0"/>
              <a:t>Thank You!</a:t>
            </a:r>
          </a:p>
        </p:txBody>
      </p:sp>
      <p:pic>
        <p:nvPicPr>
          <p:cNvPr id="4" name="Content Placeholder 4">
            <a:extLst>
              <a:ext uri="{FF2B5EF4-FFF2-40B4-BE49-F238E27FC236}">
                <a16:creationId xmlns:a16="http://schemas.microsoft.com/office/drawing/2014/main" id="{F4397C7F-596C-64F9-3255-B276ABB0BAA4}"/>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tretch/>
        </p:blipFill>
        <p:spPr>
          <a:xfrm>
            <a:off x="8839200" y="1926213"/>
            <a:ext cx="2190037" cy="3319636"/>
          </a:xfrm>
        </p:spPr>
      </p:pic>
      <p:sp>
        <p:nvSpPr>
          <p:cNvPr id="7" name="TextBox 6">
            <a:extLst>
              <a:ext uri="{FF2B5EF4-FFF2-40B4-BE49-F238E27FC236}">
                <a16:creationId xmlns:a16="http://schemas.microsoft.com/office/drawing/2014/main" id="{C89C0CF8-4054-37F9-423A-0DA77EB4D49E}"/>
              </a:ext>
            </a:extLst>
          </p:cNvPr>
          <p:cNvSpPr txBox="1"/>
          <p:nvPr/>
        </p:nvSpPr>
        <p:spPr>
          <a:xfrm>
            <a:off x="228600" y="3833954"/>
            <a:ext cx="6781800" cy="461665"/>
          </a:xfrm>
          <a:prstGeom prst="rect">
            <a:avLst/>
          </a:prstGeom>
          <a:noFill/>
        </p:spPr>
        <p:txBody>
          <a:bodyPr wrap="square">
            <a:spAutoFit/>
          </a:bodyPr>
          <a:lstStyle/>
          <a:p>
            <a:r>
              <a:rPr lang="en-US" sz="2400" dirty="0">
                <a:solidFill>
                  <a:srgbClr val="095AA6"/>
                </a:solidFill>
                <a:latin typeface="Calibri" panose="020F0502020204030204" pitchFamily="34" charset="0"/>
                <a:ea typeface="Calibri" panose="020F0502020204030204" pitchFamily="34" charset="0"/>
                <a:cs typeface="Calibri" panose="020F0502020204030204" pitchFamily="34" charset="0"/>
              </a:rPr>
              <a:t>Melanie A. Gold – mag2295@cumc.Columbia.edu</a:t>
            </a:r>
          </a:p>
        </p:txBody>
      </p:sp>
      <p:sp>
        <p:nvSpPr>
          <p:cNvPr id="8" name="TextBox 7">
            <a:extLst>
              <a:ext uri="{FF2B5EF4-FFF2-40B4-BE49-F238E27FC236}">
                <a16:creationId xmlns:a16="http://schemas.microsoft.com/office/drawing/2014/main" id="{C3E9C775-548E-ADFC-24E8-60ED52DC39F2}"/>
              </a:ext>
            </a:extLst>
          </p:cNvPr>
          <p:cNvSpPr txBox="1"/>
          <p:nvPr/>
        </p:nvSpPr>
        <p:spPr>
          <a:xfrm>
            <a:off x="228600" y="5020236"/>
            <a:ext cx="6367882" cy="461665"/>
          </a:xfrm>
          <a:prstGeom prst="rect">
            <a:avLst/>
          </a:prstGeom>
          <a:noFill/>
        </p:spPr>
        <p:txBody>
          <a:bodyPr wrap="square" rtlCol="0">
            <a:spAutoFit/>
          </a:bodyPr>
          <a:lstStyle/>
          <a:p>
            <a:r>
              <a:rPr lang="en-US" sz="2400" dirty="0">
                <a:solidFill>
                  <a:srgbClr val="095AA6"/>
                </a:solidFill>
                <a:latin typeface="Calibri" panose="020F0502020204030204" pitchFamily="34" charset="0"/>
                <a:ea typeface="Calibri" panose="020F0502020204030204" pitchFamily="34" charset="0"/>
                <a:cs typeface="Calibri" panose="020F0502020204030204" pitchFamily="34" charset="0"/>
              </a:rPr>
              <a:t>David W. Miller – David.Miller6@UHHospitals.org</a:t>
            </a:r>
          </a:p>
        </p:txBody>
      </p:sp>
      <p:sp>
        <p:nvSpPr>
          <p:cNvPr id="9" name="TextBox 8">
            <a:extLst>
              <a:ext uri="{FF2B5EF4-FFF2-40B4-BE49-F238E27FC236}">
                <a16:creationId xmlns:a16="http://schemas.microsoft.com/office/drawing/2014/main" id="{7AB9C2EC-12F2-E710-1551-DAA1CBB97CF2}"/>
              </a:ext>
            </a:extLst>
          </p:cNvPr>
          <p:cNvSpPr txBox="1"/>
          <p:nvPr/>
        </p:nvSpPr>
        <p:spPr>
          <a:xfrm>
            <a:off x="228600" y="4443554"/>
            <a:ext cx="6781800" cy="461665"/>
          </a:xfrm>
          <a:prstGeom prst="rect">
            <a:avLst/>
          </a:prstGeom>
          <a:noFill/>
        </p:spPr>
        <p:txBody>
          <a:bodyPr wrap="square" rtlCol="0">
            <a:spAutoFit/>
          </a:bodyPr>
          <a:lstStyle/>
          <a:p>
            <a:r>
              <a:rPr lang="en-US" sz="2400" dirty="0">
                <a:solidFill>
                  <a:srgbClr val="095AA6"/>
                </a:solidFill>
                <a:latin typeface="Calibri" panose="020F0502020204030204" pitchFamily="34" charset="0"/>
                <a:ea typeface="Calibri" panose="020F0502020204030204" pitchFamily="34" charset="0"/>
                <a:cs typeface="Calibri" panose="020F0502020204030204" pitchFamily="34" charset="0"/>
              </a:rPr>
              <a:t>Maria R. </a:t>
            </a:r>
            <a:r>
              <a:rPr lang="en-US" sz="2400" dirty="0" err="1">
                <a:solidFill>
                  <a:srgbClr val="095AA6"/>
                </a:solidFill>
                <a:latin typeface="Calibri" panose="020F0502020204030204" pitchFamily="34" charset="0"/>
                <a:ea typeface="Calibri" panose="020F0502020204030204" pitchFamily="34" charset="0"/>
                <a:cs typeface="Calibri" panose="020F0502020204030204" pitchFamily="34" charset="0"/>
              </a:rPr>
              <a:t>Mascarenhas</a:t>
            </a:r>
            <a:r>
              <a:rPr lang="en-US" sz="2400" dirty="0">
                <a:solidFill>
                  <a:srgbClr val="095AA6"/>
                </a:solidFill>
                <a:latin typeface="Calibri" panose="020F0502020204030204" pitchFamily="34" charset="0"/>
                <a:ea typeface="Calibri" panose="020F0502020204030204" pitchFamily="34" charset="0"/>
                <a:cs typeface="Calibri" panose="020F0502020204030204" pitchFamily="34" charset="0"/>
              </a:rPr>
              <a:t> – MASCARENHAS@chop.edu </a:t>
            </a:r>
          </a:p>
        </p:txBody>
      </p:sp>
      <p:pic>
        <p:nvPicPr>
          <p:cNvPr id="5" name="Graphic 4">
            <a:extLst>
              <a:ext uri="{FF2B5EF4-FFF2-40B4-BE49-F238E27FC236}">
                <a16:creationId xmlns:a16="http://schemas.microsoft.com/office/drawing/2014/main" id="{0B4CDAA7-6E24-49A7-277E-80D59DA770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48200" y="344887"/>
            <a:ext cx="2667000" cy="2667000"/>
          </a:xfrm>
          <a:prstGeom prst="rect">
            <a:avLst/>
          </a:prstGeom>
        </p:spPr>
      </p:pic>
      <p:sp>
        <p:nvSpPr>
          <p:cNvPr id="6" name="TextBox 5">
            <a:extLst>
              <a:ext uri="{FF2B5EF4-FFF2-40B4-BE49-F238E27FC236}">
                <a16:creationId xmlns:a16="http://schemas.microsoft.com/office/drawing/2014/main" id="{D741DADF-4013-54B3-0717-AE66E56925F8}"/>
              </a:ext>
            </a:extLst>
          </p:cNvPr>
          <p:cNvSpPr txBox="1"/>
          <p:nvPr/>
        </p:nvSpPr>
        <p:spPr>
          <a:xfrm>
            <a:off x="4419600" y="3150559"/>
            <a:ext cx="3505200" cy="400110"/>
          </a:xfrm>
          <a:prstGeom prst="rect">
            <a:avLst/>
          </a:prstGeom>
          <a:noFill/>
        </p:spPr>
        <p:txBody>
          <a:bodyPr wrap="square" rtlCol="0">
            <a:spAutoFit/>
          </a:bodyPr>
          <a:lstStyle/>
          <a:p>
            <a:r>
              <a:rPr lang="en-US" dirty="0"/>
              <a:t>References and Resources</a:t>
            </a:r>
          </a:p>
        </p:txBody>
      </p:sp>
    </p:spTree>
    <p:extLst>
      <p:ext uri="{BB962C8B-B14F-4D97-AF65-F5344CB8AC3E}">
        <p14:creationId xmlns:p14="http://schemas.microsoft.com/office/powerpoint/2010/main" val="400961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in on Chinese medicine">
            <a:extLst>
              <a:ext uri="{FF2B5EF4-FFF2-40B4-BE49-F238E27FC236}">
                <a16:creationId xmlns:a16="http://schemas.microsoft.com/office/drawing/2014/main" id="{F98695EC-C5F4-6010-B9F0-5D63F1A5E52F}"/>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4465" b="4465"/>
          <a:stretch/>
        </p:blipFill>
        <p:spPr bwMode="auto">
          <a:xfrm>
            <a:off x="6728372" y="1306805"/>
            <a:ext cx="4924118" cy="4484395"/>
          </a:xfrm>
          <a:prstGeom prst="rect">
            <a:avLst/>
          </a:prstGeom>
          <a:solidFill>
            <a:srgbClr val="FFFFFF"/>
          </a:solidFill>
        </p:spPr>
      </p:pic>
      <p:sp>
        <p:nvSpPr>
          <p:cNvPr id="3" name="Title 2">
            <a:extLst>
              <a:ext uri="{FF2B5EF4-FFF2-40B4-BE49-F238E27FC236}">
                <a16:creationId xmlns:a16="http://schemas.microsoft.com/office/drawing/2014/main" id="{DB5127D1-DFC3-6914-1659-2E900A782BB8}"/>
              </a:ext>
            </a:extLst>
          </p:cNvPr>
          <p:cNvSpPr>
            <a:spLocks noGrp="1"/>
          </p:cNvSpPr>
          <p:nvPr>
            <p:ph type="ctrTitle"/>
          </p:nvPr>
        </p:nvSpPr>
        <p:spPr>
          <a:xfrm>
            <a:off x="533400" y="458851"/>
            <a:ext cx="11119315" cy="693655"/>
          </a:xfrm>
        </p:spPr>
        <p:txBody>
          <a:bodyPr wrap="square" anchor="t">
            <a:normAutofit/>
          </a:bodyPr>
          <a:lstStyle/>
          <a:p>
            <a:r>
              <a:rPr lang="en-US" dirty="0"/>
              <a:t>Multiple patterns – not one pathway</a:t>
            </a:r>
          </a:p>
        </p:txBody>
      </p:sp>
      <p:sp>
        <p:nvSpPr>
          <p:cNvPr id="4" name="Text Placeholder 3">
            <a:extLst>
              <a:ext uri="{FF2B5EF4-FFF2-40B4-BE49-F238E27FC236}">
                <a16:creationId xmlns:a16="http://schemas.microsoft.com/office/drawing/2014/main" id="{DF4DCB2C-BE43-1677-1CD5-D4B6CCAE831F}"/>
              </a:ext>
            </a:extLst>
          </p:cNvPr>
          <p:cNvSpPr>
            <a:spLocks noGrp="1"/>
          </p:cNvSpPr>
          <p:nvPr>
            <p:ph type="body" sz="quarter" idx="12"/>
          </p:nvPr>
        </p:nvSpPr>
        <p:spPr>
          <a:xfrm>
            <a:off x="533400" y="1306513"/>
            <a:ext cx="5937250" cy="4484687"/>
          </a:xfrm>
        </p:spPr>
        <p:txBody>
          <a:bodyPr wrap="square" anchor="t">
            <a:normAutofit/>
          </a:bodyPr>
          <a:lstStyle/>
          <a:p>
            <a:r>
              <a:rPr lang="en-US" dirty="0"/>
              <a:t>Specific fears – Mimulus Flower Essence</a:t>
            </a:r>
          </a:p>
          <a:p>
            <a:r>
              <a:rPr lang="en-US" dirty="0"/>
              <a:t>General fears – Aspen Flower Essence</a:t>
            </a:r>
          </a:p>
          <a:p>
            <a:endParaRPr lang="en-US" dirty="0"/>
          </a:p>
          <a:p>
            <a:endParaRPr lang="en-US" dirty="0"/>
          </a:p>
          <a:p>
            <a:r>
              <a:rPr lang="en-US" dirty="0"/>
              <a:t>More worry/rumination – serotonin, </a:t>
            </a:r>
            <a:r>
              <a:rPr lang="en-US" dirty="0" err="1"/>
              <a:t>gaba</a:t>
            </a:r>
            <a:endParaRPr lang="en-US" dirty="0"/>
          </a:p>
          <a:p>
            <a:r>
              <a:rPr lang="en-US" dirty="0"/>
              <a:t>More fear – fight, flight, freeze – excess epinephrine/norepinephrine (amygdala)</a:t>
            </a:r>
          </a:p>
          <a:p>
            <a:r>
              <a:rPr lang="en-US" dirty="0"/>
              <a:t>More mania – excess beta adrenergic</a:t>
            </a:r>
          </a:p>
          <a:p>
            <a:r>
              <a:rPr lang="en-US" dirty="0"/>
              <a:t>More irritability – excess cortisol</a:t>
            </a:r>
          </a:p>
          <a:p>
            <a:r>
              <a:rPr lang="en-US" dirty="0"/>
              <a:t>More grief/fear of loss – lack of dopamine, oxytocin</a:t>
            </a:r>
          </a:p>
        </p:txBody>
      </p:sp>
    </p:spTree>
    <p:extLst>
      <p:ext uri="{BB962C8B-B14F-4D97-AF65-F5344CB8AC3E}">
        <p14:creationId xmlns:p14="http://schemas.microsoft.com/office/powerpoint/2010/main" val="3471836369"/>
      </p:ext>
    </p:extLst>
  </p:cSld>
  <p:clrMapOvr>
    <a:masterClrMapping/>
  </p:clrMapOvr>
</p:sld>
</file>

<file path=ppt/theme/_rels/them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theme1.xml><?xml version="1.0" encoding="utf-8"?>
<a:theme xmlns:a="http://schemas.openxmlformats.org/drawingml/2006/main" name="Office Theme">
  <a:themeElements>
    <a:clrScheme name="Office Theme 1">
      <a:dk1>
        <a:srgbClr val="666366"/>
      </a:dk1>
      <a:lt1>
        <a:srgbClr val="FFFFFF"/>
      </a:lt1>
      <a:dk2>
        <a:srgbClr val="337321"/>
      </a:dk2>
      <a:lt2>
        <a:srgbClr val="00247D"/>
      </a:lt2>
      <a:accent1>
        <a:srgbClr val="FF8500"/>
      </a:accent1>
      <a:accent2>
        <a:srgbClr val="095AA6"/>
      </a:accent2>
      <a:accent3>
        <a:srgbClr val="FFFFFF"/>
      </a:accent3>
      <a:accent4>
        <a:srgbClr val="565356"/>
      </a:accent4>
      <a:accent5>
        <a:srgbClr val="FFC2AA"/>
      </a:accent5>
      <a:accent6>
        <a:srgbClr val="075196"/>
      </a:accent6>
      <a:hlink>
        <a:srgbClr val="B7D30B"/>
      </a:hlink>
      <a:folHlink>
        <a:srgbClr val="BC0064"/>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7030A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60000"/>
          </a:spcBef>
          <a:spcAft>
            <a:spcPct val="0"/>
          </a:spcAft>
          <a:buClrTx/>
          <a:buSzTx/>
          <a:buFontTx/>
          <a:buNone/>
          <a:tabLst/>
          <a:defRPr kumimoji="0"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6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666366"/>
        </a:dk1>
        <a:lt1>
          <a:srgbClr val="FFFFFF"/>
        </a:lt1>
        <a:dk2>
          <a:srgbClr val="337321"/>
        </a:dk2>
        <a:lt2>
          <a:srgbClr val="00247D"/>
        </a:lt2>
        <a:accent1>
          <a:srgbClr val="FF8500"/>
        </a:accent1>
        <a:accent2>
          <a:srgbClr val="095AA6"/>
        </a:accent2>
        <a:accent3>
          <a:srgbClr val="FFFFFF"/>
        </a:accent3>
        <a:accent4>
          <a:srgbClr val="565356"/>
        </a:accent4>
        <a:accent5>
          <a:srgbClr val="FFC2AA"/>
        </a:accent5>
        <a:accent6>
          <a:srgbClr val="075196"/>
        </a:accent6>
        <a:hlink>
          <a:srgbClr val="B7D30B"/>
        </a:hlink>
        <a:folHlink>
          <a:srgbClr val="BC006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6.xml><?xml version="1.0" encoding="utf-8"?>
<a:theme xmlns:a="http://schemas.openxmlformats.org/drawingml/2006/main" name="Office Theme">
  <a:themeElements>
    <a:clrScheme name="">
      <a:dk1>
        <a:srgbClr val="666366"/>
      </a:dk1>
      <a:lt1>
        <a:srgbClr val="FFFFFF"/>
      </a:lt1>
      <a:dk2>
        <a:srgbClr val="337321"/>
      </a:dk2>
      <a:lt2>
        <a:srgbClr val="00247D"/>
      </a:lt2>
      <a:accent1>
        <a:srgbClr val="FF8500"/>
      </a:accent1>
      <a:accent2>
        <a:srgbClr val="095AA6"/>
      </a:accent2>
      <a:accent3>
        <a:srgbClr val="FFFFFF"/>
      </a:accent3>
      <a:accent4>
        <a:srgbClr val="565356"/>
      </a:accent4>
      <a:accent5>
        <a:srgbClr val="FFC2AA"/>
      </a:accent5>
      <a:accent6>
        <a:srgbClr val="075196"/>
      </a:accent6>
      <a:hlink>
        <a:srgbClr val="B7D30B"/>
      </a:hlink>
      <a:folHlink>
        <a:srgbClr val="BC006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666366"/>
      </a:dk1>
      <a:lt1>
        <a:srgbClr val="FFFFFF"/>
      </a:lt1>
      <a:dk2>
        <a:srgbClr val="337321"/>
      </a:dk2>
      <a:lt2>
        <a:srgbClr val="00247D"/>
      </a:lt2>
      <a:accent1>
        <a:srgbClr val="FF8500"/>
      </a:accent1>
      <a:accent2>
        <a:srgbClr val="095AA6"/>
      </a:accent2>
      <a:accent3>
        <a:srgbClr val="FFFFFF"/>
      </a:accent3>
      <a:accent4>
        <a:srgbClr val="565356"/>
      </a:accent4>
      <a:accent5>
        <a:srgbClr val="FFC2AA"/>
      </a:accent5>
      <a:accent6>
        <a:srgbClr val="075196"/>
      </a:accent6>
      <a:hlink>
        <a:srgbClr val="B7D30B"/>
      </a:hlink>
      <a:folHlink>
        <a:srgbClr val="BC006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182801</TotalTime>
  <Words>10156</Words>
  <Application>Microsoft Office PowerPoint</Application>
  <PresentationFormat>Widescreen</PresentationFormat>
  <Paragraphs>538</Paragraphs>
  <Slides>80</Slides>
  <Notes>44</Notes>
  <HiddenSlides>0</HiddenSlides>
  <MMClips>0</MMClips>
  <ScaleCrop>false</ScaleCrop>
  <HeadingPairs>
    <vt:vector size="8" baseType="variant">
      <vt:variant>
        <vt:lpstr>Fonts Used</vt:lpstr>
      </vt:variant>
      <vt:variant>
        <vt:i4>19</vt:i4>
      </vt:variant>
      <vt:variant>
        <vt:lpstr>Theme</vt:lpstr>
      </vt:variant>
      <vt:variant>
        <vt:i4>5</vt:i4>
      </vt:variant>
      <vt:variant>
        <vt:lpstr>Embedded OLE Servers</vt:lpstr>
      </vt:variant>
      <vt:variant>
        <vt:i4>1</vt:i4>
      </vt:variant>
      <vt:variant>
        <vt:lpstr>Slide Titles</vt:lpstr>
      </vt:variant>
      <vt:variant>
        <vt:i4>80</vt:i4>
      </vt:variant>
    </vt:vector>
  </HeadingPairs>
  <TitlesOfParts>
    <vt:vector size="105" baseType="lpstr">
      <vt:lpstr>MS PGothic</vt:lpstr>
      <vt:lpstr>Aptos</vt:lpstr>
      <vt:lpstr>Aptos Black</vt:lpstr>
      <vt:lpstr>Aptos Display</vt:lpstr>
      <vt:lpstr>Arial</vt:lpstr>
      <vt:lpstr>Arial Rounded MT Bold</vt:lpstr>
      <vt:lpstr>Calibri</vt:lpstr>
      <vt:lpstr>Cambria</vt:lpstr>
      <vt:lpstr>Century Gothic</vt:lpstr>
      <vt:lpstr>Courier New</vt:lpstr>
      <vt:lpstr>Franklin Gothic Book</vt:lpstr>
      <vt:lpstr>Georgia</vt:lpstr>
      <vt:lpstr>Gibson-Book</vt:lpstr>
      <vt:lpstr>Helvetica</vt:lpstr>
      <vt:lpstr>Impact</vt:lpstr>
      <vt:lpstr>LucidaGrande</vt:lpstr>
      <vt:lpstr>Roboto Mono Web</vt:lpstr>
      <vt:lpstr>Verdana</vt:lpstr>
      <vt:lpstr>Wingdings</vt:lpstr>
      <vt:lpstr>Office Theme</vt:lpstr>
      <vt:lpstr>2_Custom Design</vt:lpstr>
      <vt:lpstr>1_Custom Design</vt:lpstr>
      <vt:lpstr>Custom Design</vt:lpstr>
      <vt:lpstr>Main Event</vt:lpstr>
      <vt:lpstr>Acrobat Document</vt:lpstr>
      <vt:lpstr>PowerPoint Presentation</vt:lpstr>
      <vt:lpstr>Objectives</vt:lpstr>
      <vt:lpstr>Case</vt:lpstr>
      <vt:lpstr>PowerPoint Presentation</vt:lpstr>
      <vt:lpstr>PowerPoint Presentation</vt:lpstr>
      <vt:lpstr>Anxiety</vt:lpstr>
      <vt:lpstr>Disclosures</vt:lpstr>
      <vt:lpstr>What does Anxiety represent?</vt:lpstr>
      <vt:lpstr>Multiple patterns – not one pathway</vt:lpstr>
      <vt:lpstr>Regardless – anxiety is a neurobiologic circuit</vt:lpstr>
      <vt:lpstr>PowerPoint Presentation</vt:lpstr>
      <vt:lpstr>Nonetheless – this is a useful structure</vt:lpstr>
      <vt:lpstr>Internal Dialogs</vt:lpstr>
      <vt:lpstr>Po Management – Fallen Arrow</vt:lpstr>
      <vt:lpstr>Strategies for Internal Dialog Management </vt:lpstr>
      <vt:lpstr>Multi-Modal Integrative Approaches to Sleep  with Adolescents and Young Adults</vt:lpstr>
      <vt:lpstr>DISCLOSURES</vt:lpstr>
      <vt:lpstr>Sleep in Adolescents and Young Adults (AYAs)</vt:lpstr>
      <vt:lpstr>Multi-Modal Integrative Approaches to Sleep</vt:lpstr>
      <vt:lpstr>Multi-Modal Integrative Approaches to Sleep</vt:lpstr>
      <vt:lpstr>Research on MBIH Approaches to Sleep</vt:lpstr>
      <vt:lpstr>Sleeping Healthy Living Healthy (SHLH)  Development &amp; Pilot Testing of a Sleep Hygiene and Mind-Body Integrative Health (MBIH) Intervention for Adolescents </vt:lpstr>
      <vt:lpstr>Specific Aims</vt:lpstr>
      <vt:lpstr>SHLH MBIH Sleep Practices</vt:lpstr>
      <vt:lpstr>PowerPoint Presentation</vt:lpstr>
      <vt:lpstr>PowerPoint Presentation</vt:lpstr>
      <vt:lpstr>PowerPoint Presentation</vt:lpstr>
      <vt:lpstr>PowerPoint Presentation</vt:lpstr>
      <vt:lpstr>PowerPoint Presentation</vt:lpstr>
      <vt:lpstr>  Sleeping Healthy / Living  Healthy (SHLH)</vt:lpstr>
      <vt:lpstr>REST MBIH Sleep Practices</vt:lpstr>
      <vt:lpstr> Acupressure</vt:lpstr>
      <vt:lpstr>Aromatherapy</vt:lpstr>
      <vt:lpstr> EFT Tapping</vt:lpstr>
      <vt:lpstr>REST Sleep Topics &amp; Tips</vt:lpstr>
      <vt:lpstr>Sleep Topics &amp; Tips</vt:lpstr>
      <vt:lpstr>Patient Handouts &amp; Resources: Weeks 1-6</vt:lpstr>
      <vt:lpstr>Patient Handouts &amp; Resources</vt:lpstr>
      <vt:lpstr>PowerPoint Presentation</vt:lpstr>
      <vt:lpstr>PowerPoint Presentation</vt:lpstr>
      <vt:lpstr>PowerPoint Presentation</vt:lpstr>
      <vt:lpstr>PowerPoint Presentation</vt:lpstr>
      <vt:lpstr>PowerPoint Presentation</vt:lpstr>
      <vt:lpstr>Resident Education in Sleep Techniques (REST) Curriculum with Sleep Topics, MBIH Sleep Techniques Videos, and Patient Handouts and Resources</vt:lpstr>
      <vt:lpstr>Comfort Box</vt:lpstr>
      <vt:lpstr>Aromatherapy kit:  Tangerine, Lavender, Peppermint</vt:lpstr>
      <vt:lpstr>PowerPoint Presentation</vt:lpstr>
      <vt:lpstr>Imaginaction (Self Hypnosis)</vt:lpstr>
      <vt:lpstr>PowerPoint Presentation</vt:lpstr>
      <vt:lpstr>PowerPoint Presentation</vt:lpstr>
      <vt:lpstr>PowerPoint Presentation</vt:lpstr>
      <vt:lpstr>Aroma Acupoint Therapy (AAT): Stress Relief Kit</vt:lpstr>
      <vt:lpstr>Aroma Acupoint Therapy Research in SBHCs Using Stress Relief Kit for Pain, Anxiety, Sleep, etc,</vt:lpstr>
      <vt:lpstr>Stress Relief Kit: Calming Therapy</vt:lpstr>
      <vt:lpstr>Stress Relief Kit: Calming and Strengthening Therapy</vt:lpstr>
      <vt:lpstr>Multi-Modal Integrative Approaches to Sleep</vt:lpstr>
      <vt:lpstr>PowerPoint Presentation</vt:lpstr>
      <vt:lpstr>Disclosure</vt:lpstr>
      <vt:lpstr>PowerPoint Presentation</vt:lpstr>
      <vt:lpstr>Avoidant/Restrictive Food Intake Disorder (ARFID)</vt:lpstr>
      <vt:lpstr>PowerPoint Presentation</vt:lpstr>
      <vt:lpstr>Canadian Practice Guidelines for the Treatment of Children and Adolescents with Eating Disorders</vt:lpstr>
      <vt:lpstr>What about Integrative Therapies?</vt:lpstr>
      <vt:lpstr>Integrative Therapies: Summary of Evidence</vt:lpstr>
      <vt:lpstr>Yoga</vt:lpstr>
      <vt:lpstr>Virtual Reality</vt:lpstr>
      <vt:lpstr>Biofeedback (BF), Neurofeedback (NF),  Massage</vt:lpstr>
      <vt:lpstr>Expressive Therapies</vt:lpstr>
      <vt:lpstr>Acupuncture, Bright Light Therapy, Spirituality and Religion</vt:lpstr>
      <vt:lpstr>Other Therapies</vt:lpstr>
      <vt:lpstr>Nutrition and Microbiome</vt:lpstr>
      <vt:lpstr>BEfree: A New Psychological Program for Binge Eating that Integrates Psychoeducation, Mindfulness, and Compassion</vt:lpstr>
      <vt:lpstr>Introducing a Smart Toy in Eating Disorder Treatment: A Pilot Study</vt:lpstr>
      <vt:lpstr>CHOP Experience</vt:lpstr>
      <vt:lpstr>PowerPoint Presentation</vt:lpstr>
      <vt:lpstr>PowerPoint Presentation</vt:lpstr>
      <vt:lpstr>PowerPoint Presentation</vt:lpstr>
      <vt:lpstr>Real world story</vt:lpstr>
      <vt:lpstr>Another real world story….</vt:lpstr>
      <vt:lpstr>Thank You!</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of Physicians and Surgeons</dc:title>
  <dc:creator>Kim Davis</dc:creator>
  <cp:lastModifiedBy>David W. Miller, M.D., L.Ac.</cp:lastModifiedBy>
  <cp:revision>1590</cp:revision>
  <cp:lastPrinted>2025-02-03T04:46:33Z</cp:lastPrinted>
  <dcterms:created xsi:type="dcterms:W3CDTF">2004-05-13T21:11:57Z</dcterms:created>
  <dcterms:modified xsi:type="dcterms:W3CDTF">2025-02-27T01:12:19Z</dcterms:modified>
</cp:coreProperties>
</file>